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16"/>
  </p:notesMasterIdLst>
  <p:sldIdLst>
    <p:sldId id="256" r:id="rId2"/>
    <p:sldId id="395" r:id="rId3"/>
    <p:sldId id="405" r:id="rId4"/>
    <p:sldId id="396" r:id="rId5"/>
    <p:sldId id="398" r:id="rId6"/>
    <p:sldId id="399" r:id="rId7"/>
    <p:sldId id="400" r:id="rId8"/>
    <p:sldId id="404" r:id="rId9"/>
    <p:sldId id="401" r:id="rId10"/>
    <p:sldId id="407" r:id="rId11"/>
    <p:sldId id="403" r:id="rId12"/>
    <p:sldId id="402" r:id="rId13"/>
    <p:sldId id="406" r:id="rId14"/>
    <p:sldId id="352"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62626"/>
    <a:srgbClr val="FF99FF"/>
    <a:srgbClr val="CCFFCC"/>
    <a:srgbClr val="FFFFCC"/>
    <a:srgbClr val="FFCC00"/>
    <a:srgbClr val="D6C43C"/>
    <a:srgbClr val="F5F010"/>
    <a:srgbClr val="30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94709" autoAdjust="0"/>
  </p:normalViewPr>
  <p:slideViewPr>
    <p:cSldViewPr>
      <p:cViewPr>
        <p:scale>
          <a:sx n="57" d="100"/>
          <a:sy n="57" d="100"/>
        </p:scale>
        <p:origin x="2163" y="801"/>
      </p:cViewPr>
      <p:guideLst>
        <p:guide orient="horz" pos="2160"/>
        <p:guide pos="2880"/>
      </p:guideLst>
    </p:cSldViewPr>
  </p:slideViewPr>
  <p:outlineViewPr>
    <p:cViewPr>
      <p:scale>
        <a:sx n="33" d="100"/>
        <a:sy n="33" d="100"/>
      </p:scale>
      <p:origin x="0" y="363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kazakos\AppData\Local\Microsoft\Windows\Temporary%20Internet%20Files\Content.Outlook\8TH79EFV\CE%20Delf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kazakos\AppData\Local\Microsoft\Windows\Temporary%20Internet%20Files\Content.Outlook\8TH79EFV\Income_foreign_companies_%202013-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l-GR"/>
              <a:t>Ενδεικτικό τελικό κόστος οδικών υποδομών </a:t>
            </a:r>
            <a:endParaRPr lang="el-GR"/>
          </a:p>
        </c:rich>
      </c:tx>
      <c:layout/>
      <c:overlay val="0"/>
    </c:title>
    <c:autoTitleDeleted val="0"/>
    <c:plotArea>
      <c:layout/>
      <c:barChart>
        <c:barDir val="col"/>
        <c:grouping val="clustered"/>
        <c:varyColors val="0"/>
        <c:ser>
          <c:idx val="0"/>
          <c:order val="0"/>
          <c:invertIfNegative val="0"/>
          <c:dPt>
            <c:idx val="14"/>
            <c:invertIfNegative val="0"/>
            <c:bubble3D val="0"/>
            <c:spPr>
              <a:solidFill>
                <a:schemeClr val="tx2"/>
              </a:solidFill>
            </c:spPr>
          </c:dPt>
          <c:cat>
            <c:strRef>
              <c:f>Φύλλο1!$A$3:$A$31</c:f>
              <c:strCache>
                <c:ptCount val="29"/>
                <c:pt idx="0">
                  <c:v>Sweden</c:v>
                </c:pt>
                <c:pt idx="1">
                  <c:v>Switzerland</c:v>
                </c:pt>
                <c:pt idx="2">
                  <c:v>France</c:v>
                </c:pt>
                <c:pt idx="3">
                  <c:v>Ireland</c:v>
                </c:pt>
                <c:pt idx="4">
                  <c:v>Un. Kingdom</c:v>
                </c:pt>
                <c:pt idx="5">
                  <c:v>Norway</c:v>
                </c:pt>
                <c:pt idx="6">
                  <c:v>Netherlands</c:v>
                </c:pt>
                <c:pt idx="7">
                  <c:v>Italy</c:v>
                </c:pt>
                <c:pt idx="8">
                  <c:v>Germany</c:v>
                </c:pt>
                <c:pt idx="9">
                  <c:v>Finland</c:v>
                </c:pt>
                <c:pt idx="10">
                  <c:v>Belgium</c:v>
                </c:pt>
                <c:pt idx="11">
                  <c:v>Luxemburg</c:v>
                </c:pt>
                <c:pt idx="12">
                  <c:v>Austria</c:v>
                </c:pt>
                <c:pt idx="13">
                  <c:v>Spain</c:v>
                </c:pt>
                <c:pt idx="14">
                  <c:v>Greece</c:v>
                </c:pt>
                <c:pt idx="15">
                  <c:v>Hungary</c:v>
                </c:pt>
                <c:pt idx="16">
                  <c:v>Cyprus</c:v>
                </c:pt>
                <c:pt idx="17">
                  <c:v>Estonia</c:v>
                </c:pt>
                <c:pt idx="18">
                  <c:v>Denmark</c:v>
                </c:pt>
                <c:pt idx="19">
                  <c:v>Lithuania</c:v>
                </c:pt>
                <c:pt idx="20">
                  <c:v>Slovakia</c:v>
                </c:pt>
                <c:pt idx="21">
                  <c:v>Czech Rep.</c:v>
                </c:pt>
                <c:pt idx="22">
                  <c:v>Malta</c:v>
                </c:pt>
                <c:pt idx="23">
                  <c:v>Latvia</c:v>
                </c:pt>
                <c:pt idx="24">
                  <c:v>Slovenia</c:v>
                </c:pt>
                <c:pt idx="25">
                  <c:v>Poland</c:v>
                </c:pt>
                <c:pt idx="26">
                  <c:v>Romania</c:v>
                </c:pt>
                <c:pt idx="27">
                  <c:v>Bulgaria</c:v>
                </c:pt>
                <c:pt idx="28">
                  <c:v>Portugal</c:v>
                </c:pt>
              </c:strCache>
            </c:strRef>
          </c:cat>
          <c:val>
            <c:numRef>
              <c:f>Φύλλο1!$B$3:$B$31</c:f>
              <c:numCache>
                <c:formatCode>General</c:formatCode>
                <c:ptCount val="29"/>
                <c:pt idx="0">
                  <c:v>2023670</c:v>
                </c:pt>
                <c:pt idx="1">
                  <c:v>910917.1</c:v>
                </c:pt>
                <c:pt idx="2">
                  <c:v>897987</c:v>
                </c:pt>
                <c:pt idx="3">
                  <c:v>844402.2</c:v>
                </c:pt>
                <c:pt idx="4">
                  <c:v>806536.3</c:v>
                </c:pt>
                <c:pt idx="5">
                  <c:v>798524.1</c:v>
                </c:pt>
                <c:pt idx="6">
                  <c:v>796150.7</c:v>
                </c:pt>
                <c:pt idx="7">
                  <c:v>684004.9</c:v>
                </c:pt>
                <c:pt idx="8">
                  <c:v>683382.8</c:v>
                </c:pt>
                <c:pt idx="9">
                  <c:v>661409.4</c:v>
                </c:pt>
                <c:pt idx="10">
                  <c:v>636379</c:v>
                </c:pt>
                <c:pt idx="11">
                  <c:v>628181.1</c:v>
                </c:pt>
                <c:pt idx="12">
                  <c:v>601061</c:v>
                </c:pt>
                <c:pt idx="13">
                  <c:v>581433.80000000005</c:v>
                </c:pt>
                <c:pt idx="14">
                  <c:v>452830.3</c:v>
                </c:pt>
                <c:pt idx="15">
                  <c:v>431521.8</c:v>
                </c:pt>
                <c:pt idx="16">
                  <c:v>424599.3</c:v>
                </c:pt>
                <c:pt idx="17">
                  <c:v>420448.9</c:v>
                </c:pt>
                <c:pt idx="18">
                  <c:v>419097.9</c:v>
                </c:pt>
                <c:pt idx="19">
                  <c:v>410016</c:v>
                </c:pt>
                <c:pt idx="20">
                  <c:v>402287.5</c:v>
                </c:pt>
                <c:pt idx="21">
                  <c:v>371811.5</c:v>
                </c:pt>
                <c:pt idx="22">
                  <c:v>364754.8</c:v>
                </c:pt>
                <c:pt idx="23">
                  <c:v>348987.3</c:v>
                </c:pt>
                <c:pt idx="24">
                  <c:v>348949.7</c:v>
                </c:pt>
                <c:pt idx="25">
                  <c:v>319583.3</c:v>
                </c:pt>
                <c:pt idx="26">
                  <c:v>273913</c:v>
                </c:pt>
                <c:pt idx="27">
                  <c:v>205676.6</c:v>
                </c:pt>
                <c:pt idx="28">
                  <c:v>126902</c:v>
                </c:pt>
              </c:numCache>
            </c:numRef>
          </c:val>
        </c:ser>
        <c:dLbls>
          <c:showLegendKey val="0"/>
          <c:showVal val="0"/>
          <c:showCatName val="0"/>
          <c:showSerName val="0"/>
          <c:showPercent val="0"/>
          <c:showBubbleSize val="0"/>
        </c:dLbls>
        <c:gapWidth val="150"/>
        <c:axId val="343499248"/>
        <c:axId val="343500424"/>
      </c:barChart>
      <c:catAx>
        <c:axId val="343499248"/>
        <c:scaling>
          <c:orientation val="minMax"/>
        </c:scaling>
        <c:delete val="0"/>
        <c:axPos val="b"/>
        <c:numFmt formatCode="General" sourceLinked="0"/>
        <c:majorTickMark val="none"/>
        <c:minorTickMark val="none"/>
        <c:tickLblPos val="nextTo"/>
        <c:crossAx val="343500424"/>
        <c:crosses val="autoZero"/>
        <c:auto val="1"/>
        <c:lblAlgn val="ctr"/>
        <c:lblOffset val="100"/>
        <c:noMultiLvlLbl val="0"/>
      </c:catAx>
      <c:valAx>
        <c:axId val="343500424"/>
        <c:scaling>
          <c:orientation val="minMax"/>
        </c:scaling>
        <c:delete val="0"/>
        <c:axPos val="l"/>
        <c:majorGridlines/>
        <c:title>
          <c:tx>
            <c:rich>
              <a:bodyPr/>
              <a:lstStyle/>
              <a:p>
                <a:pPr>
                  <a:defRPr/>
                </a:pPr>
                <a:r>
                  <a:rPr lang="el-GR"/>
                  <a:t>Κόστος μονάδας (€/λωρίδα οδού - χλμ.) αυτοκινητοδρόμου</a:t>
                </a:r>
                <a:endParaRPr lang="el-GR"/>
              </a:p>
            </c:rich>
          </c:tx>
          <c:layout/>
          <c:overlay val="0"/>
        </c:title>
        <c:numFmt formatCode="General" sourceLinked="1"/>
        <c:majorTickMark val="none"/>
        <c:minorTickMark val="none"/>
        <c:tickLblPos val="nextTo"/>
        <c:crossAx val="34349924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Φύλλο1!$A$4</c:f>
              <c:strCache>
                <c:ptCount val="1"/>
                <c:pt idx="0">
                  <c:v>2013</c:v>
                </c:pt>
              </c:strCache>
            </c:strRef>
          </c:tx>
          <c:invertIfNegative val="0"/>
          <c:dLbls>
            <c:numFmt formatCode="#,##0" sourceLinked="0"/>
            <c:spPr>
              <a:noFill/>
              <a:ln>
                <a:noFill/>
              </a:ln>
              <a:effectLst/>
            </c:spPr>
            <c:txPr>
              <a:bodyPr rot="-5400000" vert="horz"/>
              <a:lstStyle/>
              <a:p>
                <a:pPr>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Φύλλο1!$B$3:$Q$3</c:f>
              <c:strCache>
                <c:ptCount val="16"/>
                <c:pt idx="0">
                  <c:v>VINCI</c:v>
                </c:pt>
                <c:pt idx="1">
                  <c:v>ACS</c:v>
                </c:pt>
                <c:pt idx="2">
                  <c:v>BOUYGUES</c:v>
                </c:pt>
                <c:pt idx="3">
                  <c:v>HOCHTIEF</c:v>
                </c:pt>
                <c:pt idx="4">
                  <c:v>SKANSKA</c:v>
                </c:pt>
                <c:pt idx="5">
                  <c:v>BALFOUR BEATY</c:v>
                </c:pt>
                <c:pt idx="6">
                  <c:v>FERROVIAL</c:v>
                </c:pt>
                <c:pt idx="7">
                  <c:v>BILFINGER</c:v>
                </c:pt>
                <c:pt idx="8">
                  <c:v>ABENGOA</c:v>
                </c:pt>
                <c:pt idx="9">
                  <c:v>ACCIONA</c:v>
                </c:pt>
                <c:pt idx="10">
                  <c:v>FCC</c:v>
                </c:pt>
                <c:pt idx="11">
                  <c:v>ENKA</c:v>
                </c:pt>
                <c:pt idx="12">
                  <c:v>OHL</c:v>
                </c:pt>
                <c:pt idx="13">
                  <c:v>ASTALDI</c:v>
                </c:pt>
                <c:pt idx="14">
                  <c:v>ISOLUX</c:v>
                </c:pt>
                <c:pt idx="15">
                  <c:v>GREEK COMPANIES</c:v>
                </c:pt>
              </c:strCache>
            </c:strRef>
          </c:cat>
          <c:val>
            <c:numRef>
              <c:f>Φύλλο1!$B$4:$Q$4</c:f>
              <c:numCache>
                <c:formatCode>#,##0</c:formatCode>
                <c:ptCount val="16"/>
                <c:pt idx="0">
                  <c:v>40337</c:v>
                </c:pt>
                <c:pt idx="1">
                  <c:v>35178</c:v>
                </c:pt>
                <c:pt idx="2">
                  <c:v>33121</c:v>
                </c:pt>
                <c:pt idx="3">
                  <c:v>22499</c:v>
                </c:pt>
                <c:pt idx="4">
                  <c:v>15787</c:v>
                </c:pt>
                <c:pt idx="5">
                  <c:v>10618</c:v>
                </c:pt>
                <c:pt idx="6">
                  <c:v>8166</c:v>
                </c:pt>
                <c:pt idx="7">
                  <c:v>7561</c:v>
                </c:pt>
                <c:pt idx="8">
                  <c:v>1245</c:v>
                </c:pt>
                <c:pt idx="9">
                  <c:v>6271</c:v>
                </c:pt>
                <c:pt idx="10">
                  <c:v>6750</c:v>
                </c:pt>
                <c:pt idx="11">
                  <c:v>4747</c:v>
                </c:pt>
                <c:pt idx="12">
                  <c:v>3518</c:v>
                </c:pt>
                <c:pt idx="13">
                  <c:v>2381</c:v>
                </c:pt>
                <c:pt idx="14">
                  <c:v>2573</c:v>
                </c:pt>
                <c:pt idx="15">
                  <c:v>1241</c:v>
                </c:pt>
              </c:numCache>
            </c:numRef>
          </c:val>
        </c:ser>
        <c:ser>
          <c:idx val="1"/>
          <c:order val="1"/>
          <c:tx>
            <c:strRef>
              <c:f>Φύλλο1!$A$5</c:f>
              <c:strCache>
                <c:ptCount val="1"/>
                <c:pt idx="0">
                  <c:v>2014</c:v>
                </c:pt>
              </c:strCache>
            </c:strRef>
          </c:tx>
          <c:invertIfNegative val="0"/>
          <c:dLbls>
            <c:numFmt formatCode="#,##0" sourceLinked="0"/>
            <c:spPr>
              <a:noFill/>
              <a:ln>
                <a:noFill/>
              </a:ln>
              <a:effectLst/>
            </c:spPr>
            <c:txPr>
              <a:bodyPr rot="-5400000" vert="horz"/>
              <a:lstStyle/>
              <a:p>
                <a:pPr>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Φύλλο1!$B$3:$Q$3</c:f>
              <c:strCache>
                <c:ptCount val="16"/>
                <c:pt idx="0">
                  <c:v>VINCI</c:v>
                </c:pt>
                <c:pt idx="1">
                  <c:v>ACS</c:v>
                </c:pt>
                <c:pt idx="2">
                  <c:v>BOUYGUES</c:v>
                </c:pt>
                <c:pt idx="3">
                  <c:v>HOCHTIEF</c:v>
                </c:pt>
                <c:pt idx="4">
                  <c:v>SKANSKA</c:v>
                </c:pt>
                <c:pt idx="5">
                  <c:v>BALFOUR BEATY</c:v>
                </c:pt>
                <c:pt idx="6">
                  <c:v>FERROVIAL</c:v>
                </c:pt>
                <c:pt idx="7">
                  <c:v>BILFINGER</c:v>
                </c:pt>
                <c:pt idx="8">
                  <c:v>ABENGOA</c:v>
                </c:pt>
                <c:pt idx="9">
                  <c:v>ACCIONA</c:v>
                </c:pt>
                <c:pt idx="10">
                  <c:v>FCC</c:v>
                </c:pt>
                <c:pt idx="11">
                  <c:v>ENKA</c:v>
                </c:pt>
                <c:pt idx="12">
                  <c:v>OHL</c:v>
                </c:pt>
                <c:pt idx="13">
                  <c:v>ASTALDI</c:v>
                </c:pt>
                <c:pt idx="14">
                  <c:v>ISOLUX</c:v>
                </c:pt>
                <c:pt idx="15">
                  <c:v>GREEK COMPANIES</c:v>
                </c:pt>
              </c:strCache>
            </c:strRef>
          </c:cat>
          <c:val>
            <c:numRef>
              <c:f>Φύλλο1!$B$5:$Q$5</c:f>
              <c:numCache>
                <c:formatCode>#,##0</c:formatCode>
                <c:ptCount val="16"/>
                <c:pt idx="0">
                  <c:v>38703</c:v>
                </c:pt>
                <c:pt idx="1">
                  <c:v>34881</c:v>
                </c:pt>
                <c:pt idx="2">
                  <c:v>33138</c:v>
                </c:pt>
                <c:pt idx="3">
                  <c:v>22099</c:v>
                </c:pt>
                <c:pt idx="4">
                  <c:v>15716</c:v>
                </c:pt>
                <c:pt idx="5">
                  <c:v>11289</c:v>
                </c:pt>
                <c:pt idx="6">
                  <c:v>8802</c:v>
                </c:pt>
                <c:pt idx="7">
                  <c:v>7697</c:v>
                </c:pt>
                <c:pt idx="8">
                  <c:v>7151</c:v>
                </c:pt>
                <c:pt idx="9">
                  <c:v>6499</c:v>
                </c:pt>
                <c:pt idx="10">
                  <c:v>6334</c:v>
                </c:pt>
                <c:pt idx="11">
                  <c:v>4795</c:v>
                </c:pt>
                <c:pt idx="12">
                  <c:v>3731</c:v>
                </c:pt>
                <c:pt idx="13">
                  <c:v>2540</c:v>
                </c:pt>
                <c:pt idx="14">
                  <c:v>2128</c:v>
                </c:pt>
                <c:pt idx="15">
                  <c:v>1545</c:v>
                </c:pt>
              </c:numCache>
            </c:numRef>
          </c:val>
        </c:ser>
        <c:dLbls>
          <c:showLegendKey val="0"/>
          <c:showVal val="1"/>
          <c:showCatName val="0"/>
          <c:showSerName val="0"/>
          <c:showPercent val="0"/>
          <c:showBubbleSize val="0"/>
        </c:dLbls>
        <c:gapWidth val="75"/>
        <c:shape val="box"/>
        <c:axId val="343494936"/>
        <c:axId val="339777368"/>
        <c:axId val="0"/>
      </c:bar3DChart>
      <c:catAx>
        <c:axId val="343494936"/>
        <c:scaling>
          <c:orientation val="minMax"/>
        </c:scaling>
        <c:delete val="0"/>
        <c:axPos val="b"/>
        <c:numFmt formatCode="General" sourceLinked="0"/>
        <c:majorTickMark val="none"/>
        <c:minorTickMark val="none"/>
        <c:tickLblPos val="nextTo"/>
        <c:txPr>
          <a:bodyPr rot="-5400000" vert="horz"/>
          <a:lstStyle/>
          <a:p>
            <a:pPr>
              <a:defRPr/>
            </a:pPr>
            <a:endParaRPr lang="el-GR"/>
          </a:p>
        </c:txPr>
        <c:crossAx val="339777368"/>
        <c:crosses val="autoZero"/>
        <c:auto val="1"/>
        <c:lblAlgn val="ctr"/>
        <c:lblOffset val="100"/>
        <c:noMultiLvlLbl val="0"/>
      </c:catAx>
      <c:valAx>
        <c:axId val="339777368"/>
        <c:scaling>
          <c:orientation val="minMax"/>
        </c:scaling>
        <c:delete val="0"/>
        <c:axPos val="l"/>
        <c:numFmt formatCode="#,##0" sourceLinked="1"/>
        <c:majorTickMark val="none"/>
        <c:minorTickMark val="none"/>
        <c:tickLblPos val="nextTo"/>
        <c:crossAx val="343494936"/>
        <c:crosses val="autoZero"/>
        <c:crossBetween val="between"/>
      </c:valAx>
    </c:plotArea>
    <c:legend>
      <c:legendPos val="b"/>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F78B89-E77A-40F5-9A77-C696B23ED43A}" type="doc">
      <dgm:prSet loTypeId="urn:microsoft.com/office/officeart/2005/8/layout/arrow3" loCatId="relationship" qsTypeId="urn:microsoft.com/office/officeart/2005/8/quickstyle/simple5" qsCatId="simple" csTypeId="urn:microsoft.com/office/officeart/2005/8/colors/colorful2" csCatId="colorful" phldr="1"/>
      <dgm:spPr/>
      <dgm:t>
        <a:bodyPr/>
        <a:lstStyle/>
        <a:p>
          <a:endParaRPr lang="en-GB"/>
        </a:p>
      </dgm:t>
    </dgm:pt>
    <dgm:pt modelId="{A15F9F21-5E5D-4FE5-A6B1-D7C9DFB141BC}">
      <dgm:prSet phldrT="[Text]" custT="1"/>
      <dgm:spPr/>
      <dgm:t>
        <a:bodyPr/>
        <a:lstStyle/>
        <a:p>
          <a:pPr algn="just"/>
          <a:r>
            <a:rPr lang="en-GB" sz="1500" dirty="0" smtClean="0"/>
            <a:t>Οι αριστεροί πολιτικοί υποστηρίζουν ότι: </a:t>
          </a:r>
          <a:r>
            <a:rPr lang="en-GB" sz="1500" i="1" dirty="0" smtClean="0"/>
            <a:t>«Είναι σαφές </a:t>
          </a:r>
          <a:r>
            <a:rPr lang="el-GR" sz="1500" i="1" dirty="0" smtClean="0"/>
            <a:t>πως </a:t>
          </a:r>
          <a:r>
            <a:rPr lang="en-GB" sz="1500" i="1" dirty="0" smtClean="0"/>
            <a:t>η </a:t>
          </a:r>
          <a:r>
            <a:rPr lang="en-GB" sz="1500" i="1" dirty="0" smtClean="0"/>
            <a:t>κυβέρνηση θέλει να επισπεύσει την παρουσίαση της δικής της εκδοχής των νέων κανόνων δημοσίων συμβάσεων πριν τις </a:t>
          </a:r>
          <a:r>
            <a:rPr lang="el-GR" sz="1500" i="1" dirty="0" smtClean="0"/>
            <a:t>βουλευτικές </a:t>
          </a:r>
          <a:r>
            <a:rPr lang="en-GB" sz="1500" i="1" dirty="0" err="1" smtClean="0"/>
            <a:t>εκλογές</a:t>
          </a:r>
          <a:r>
            <a:rPr lang="en-GB" sz="1500" i="1" dirty="0" smtClean="0"/>
            <a:t>, διότι συνδέει τη στενή της ιδεοληψία περί χαμηλότερης τιμής με την ιδεολογική της δέσμευση περί ιδιωτικοποιήσεων, μεταφέροντας </a:t>
          </a:r>
          <a:r>
            <a:rPr lang="el-GR" sz="1500" i="1" dirty="0" smtClean="0"/>
            <a:t>όλο </a:t>
          </a:r>
          <a:r>
            <a:rPr lang="en-GB" sz="1500" i="1" dirty="0" smtClean="0"/>
            <a:t>και </a:t>
          </a:r>
          <a:r>
            <a:rPr lang="en-GB" sz="1500" i="1" dirty="0" smtClean="0"/>
            <a:t>π</a:t>
          </a:r>
          <a:r>
            <a:rPr lang="en-GB" sz="1500" i="1" dirty="0" err="1" smtClean="0"/>
            <a:t>ερισσότερες</a:t>
          </a:r>
          <a:r>
            <a:rPr lang="en-GB" sz="1500" i="1" dirty="0" smtClean="0"/>
            <a:t> </a:t>
          </a:r>
          <a:r>
            <a:rPr lang="en-GB" sz="1500" i="1" dirty="0" err="1" smtClean="0"/>
            <a:t>δημόσιες</a:t>
          </a:r>
          <a:r>
            <a:rPr lang="en-GB" sz="1500" i="1" dirty="0" smtClean="0"/>
            <a:t> </a:t>
          </a:r>
          <a:r>
            <a:rPr lang="en-GB" sz="1500" i="1" dirty="0" smtClean="0"/>
            <a:t>υπ</a:t>
          </a:r>
          <a:r>
            <a:rPr lang="en-GB" sz="1500" i="1" dirty="0" err="1" smtClean="0"/>
            <a:t>ηρεσίες</a:t>
          </a:r>
          <a:r>
            <a:rPr lang="en-GB" sz="1500" i="1" dirty="0" smtClean="0"/>
            <a:t> </a:t>
          </a:r>
          <a:r>
            <a:rPr lang="en-GB" sz="1500" i="1" dirty="0" err="1" smtClean="0"/>
            <a:t>στον</a:t>
          </a:r>
          <a:r>
            <a:rPr lang="en-GB" sz="1500" i="1" dirty="0" smtClean="0"/>
            <a:t> </a:t>
          </a:r>
          <a:r>
            <a:rPr lang="en-GB" sz="1500" i="1" dirty="0" smtClean="0"/>
            <a:t>ιδιωτικό τομέα.»</a:t>
          </a:r>
        </a:p>
        <a:p>
          <a:pPr algn="just"/>
          <a:r>
            <a:rPr lang="en-GB" sz="1400" i="1" dirty="0" smtClean="0">
              <a:solidFill>
                <a:srgbClr val="FF0000"/>
              </a:solidFill>
            </a:rPr>
            <a:t>Πηγή: http://leftfootforward.org/2015/02/why-we-must-put-the-new-public-procurement-regulations-on-hold</a:t>
          </a:r>
          <a:r>
            <a:rPr lang="en-GB" sz="1500" i="1" dirty="0" smtClean="0">
              <a:solidFill>
                <a:srgbClr val="FF0000"/>
              </a:solidFill>
            </a:rPr>
            <a:t>/</a:t>
          </a:r>
          <a:endParaRPr lang="el-GR" sz="1500" dirty="0">
            <a:solidFill>
              <a:srgbClr val="FF0000"/>
            </a:solidFill>
          </a:endParaRPr>
        </a:p>
      </dgm:t>
    </dgm:pt>
    <dgm:pt modelId="{8EF50EF8-C751-4528-B044-2DFBD7B5B11A}" type="parTrans" cxnId="{E83BE13F-4BA1-425B-B43F-7139BABBC9A3}">
      <dgm:prSet/>
      <dgm:spPr/>
      <dgm:t>
        <a:bodyPr/>
        <a:lstStyle/>
        <a:p>
          <a:endParaRPr lang="en-GB"/>
        </a:p>
      </dgm:t>
    </dgm:pt>
    <dgm:pt modelId="{E5C01F84-3647-4D84-8EF7-8987453F0DF2}" type="sibTrans" cxnId="{E83BE13F-4BA1-425B-B43F-7139BABBC9A3}">
      <dgm:prSet/>
      <dgm:spPr/>
      <dgm:t>
        <a:bodyPr/>
        <a:lstStyle/>
        <a:p>
          <a:endParaRPr lang="en-GB"/>
        </a:p>
      </dgm:t>
    </dgm:pt>
    <dgm:pt modelId="{1F3D5B9D-9DF3-4242-B975-99FC87FA54EE}">
      <dgm:prSet phldrT="[Text]" custT="1"/>
      <dgm:spPr/>
      <dgm:t>
        <a:bodyPr/>
        <a:lstStyle/>
        <a:p>
          <a:pPr algn="just"/>
          <a:r>
            <a:rPr lang="en-GB" sz="1500" dirty="0" smtClean="0"/>
            <a:t>Οι πιο συντηρητική </a:t>
          </a:r>
          <a:r>
            <a:rPr lang="en-GB" sz="1500" dirty="0" err="1" smtClean="0"/>
            <a:t>δεξιά</a:t>
          </a:r>
          <a:r>
            <a:rPr lang="en-GB" sz="1500" dirty="0" smtClean="0"/>
            <a:t> </a:t>
          </a:r>
          <a:r>
            <a:rPr lang="en-GB" sz="1500" dirty="0" smtClean="0"/>
            <a:t>θ</a:t>
          </a:r>
          <a:r>
            <a:rPr lang="el-GR" sz="1500" dirty="0" err="1" smtClean="0"/>
            <a:t>εώρηση</a:t>
          </a:r>
          <a:r>
            <a:rPr lang="en-GB" sz="1500" dirty="0" smtClean="0"/>
            <a:t> </a:t>
          </a:r>
          <a:r>
            <a:rPr lang="en-GB" sz="1500" dirty="0" smtClean="0"/>
            <a:t>εγκωμιάζει τις αρετές που ενέχει η </a:t>
          </a:r>
          <a:r>
            <a:rPr lang="en-GB" sz="1500" dirty="0" err="1" smtClean="0"/>
            <a:t>δυν</a:t>
          </a:r>
          <a:r>
            <a:rPr lang="en-GB" sz="1500" dirty="0" smtClean="0"/>
            <a:t>ατότητα </a:t>
          </a:r>
          <a:r>
            <a:rPr lang="el-GR" sz="1500" dirty="0" smtClean="0"/>
            <a:t>η οποία παρέχεται </a:t>
          </a:r>
          <a:r>
            <a:rPr lang="en-GB" sz="1500" dirty="0" err="1" smtClean="0"/>
            <a:t>στις</a:t>
          </a:r>
          <a:r>
            <a:rPr lang="en-GB" sz="1500" dirty="0" smtClean="0"/>
            <a:t> </a:t>
          </a:r>
          <a:r>
            <a:rPr lang="en-GB" sz="1500" dirty="0" smtClean="0"/>
            <a:t>μικρές και μεσαίες επιχειρήσεις να έχουν πιο άμεση πρόσβαση στις δημόσιες συμβάσεις, απλοποιώντας τη διαδικασία προμηθειών και τυποποιώντας τις </a:t>
          </a:r>
          <a:r>
            <a:rPr lang="el-GR" sz="1500" dirty="0" smtClean="0"/>
            <a:t>μεθόδους </a:t>
          </a:r>
          <a:r>
            <a:rPr lang="en-GB" sz="1500" dirty="0" smtClean="0"/>
            <a:t>π</a:t>
          </a:r>
          <a:r>
            <a:rPr lang="en-GB" sz="1500" dirty="0" err="1" smtClean="0"/>
            <a:t>ρομηθειών</a:t>
          </a:r>
          <a:r>
            <a:rPr lang="en-GB" sz="1500" dirty="0" smtClean="0"/>
            <a:t> </a:t>
          </a:r>
          <a:r>
            <a:rPr lang="en-GB" sz="1500" dirty="0" smtClean="0"/>
            <a:t>κ.ά. </a:t>
          </a:r>
        </a:p>
        <a:p>
          <a:pPr algn="just"/>
          <a:r>
            <a:rPr lang="en-GB" sz="1400" dirty="0" smtClean="0">
              <a:solidFill>
                <a:srgbClr val="FF0000"/>
              </a:solidFill>
            </a:rPr>
            <a:t>Πηγή: ttps://www.gov.uk/government/consultations/reforms-to-public-procurement   </a:t>
          </a:r>
          <a:endParaRPr lang="el-GR" sz="1400" dirty="0">
            <a:solidFill>
              <a:srgbClr val="FF0000"/>
            </a:solidFill>
          </a:endParaRPr>
        </a:p>
      </dgm:t>
    </dgm:pt>
    <dgm:pt modelId="{94F9E550-EBE4-4609-8441-8BFC2F6D5576}" type="parTrans" cxnId="{DF8DE660-D510-4E50-A7B8-FAEBF6C57378}">
      <dgm:prSet/>
      <dgm:spPr/>
      <dgm:t>
        <a:bodyPr/>
        <a:lstStyle/>
        <a:p>
          <a:endParaRPr lang="en-GB"/>
        </a:p>
      </dgm:t>
    </dgm:pt>
    <dgm:pt modelId="{D8AE2BF1-6FEC-4247-B016-2CADF760CD1C}" type="sibTrans" cxnId="{DF8DE660-D510-4E50-A7B8-FAEBF6C57378}">
      <dgm:prSet/>
      <dgm:spPr/>
      <dgm:t>
        <a:bodyPr/>
        <a:lstStyle/>
        <a:p>
          <a:endParaRPr lang="en-GB"/>
        </a:p>
      </dgm:t>
    </dgm:pt>
    <dgm:pt modelId="{99435AB7-4602-43DD-86BE-702F4E2686A5}" type="pres">
      <dgm:prSet presAssocID="{8DF78B89-E77A-40F5-9A77-C696B23ED43A}" presName="compositeShape" presStyleCnt="0">
        <dgm:presLayoutVars>
          <dgm:chMax val="2"/>
          <dgm:dir/>
          <dgm:resizeHandles val="exact"/>
        </dgm:presLayoutVars>
      </dgm:prSet>
      <dgm:spPr/>
      <dgm:t>
        <a:bodyPr/>
        <a:lstStyle/>
        <a:p>
          <a:endParaRPr lang="en-GB"/>
        </a:p>
      </dgm:t>
    </dgm:pt>
    <dgm:pt modelId="{9E5F8A35-151E-4449-8B6C-50C421470952}" type="pres">
      <dgm:prSet presAssocID="{8DF78B89-E77A-40F5-9A77-C696B23ED43A}" presName="divider" presStyleLbl="fgShp" presStyleIdx="0" presStyleCnt="1"/>
      <dgm:spPr/>
    </dgm:pt>
    <dgm:pt modelId="{9AD18FBC-EBFB-4C2B-8026-34AA3F27874F}" type="pres">
      <dgm:prSet presAssocID="{A15F9F21-5E5D-4FE5-A6B1-D7C9DFB141BC}" presName="downArrow" presStyleLbl="node1" presStyleIdx="0" presStyleCnt="2" custLinFactNeighborX="-22143" custLinFactNeighborY="-1937"/>
      <dgm:spPr/>
    </dgm:pt>
    <dgm:pt modelId="{52BF36B0-F4A2-4050-8AD1-9D0FE01C83AF}" type="pres">
      <dgm:prSet presAssocID="{A15F9F21-5E5D-4FE5-A6B1-D7C9DFB141BC}" presName="downArrowText" presStyleLbl="revTx" presStyleIdx="0" presStyleCnt="2" custScaleX="185714" custScaleY="93293" custLinFactNeighborY="3957">
        <dgm:presLayoutVars>
          <dgm:bulletEnabled val="1"/>
        </dgm:presLayoutVars>
      </dgm:prSet>
      <dgm:spPr/>
      <dgm:t>
        <a:bodyPr/>
        <a:lstStyle/>
        <a:p>
          <a:endParaRPr lang="en-GB"/>
        </a:p>
      </dgm:t>
    </dgm:pt>
    <dgm:pt modelId="{8831A90D-215D-4FB5-8277-F883F4D7ECE6}" type="pres">
      <dgm:prSet presAssocID="{1F3D5B9D-9DF3-4242-B975-99FC87FA54EE}" presName="upArrow" presStyleLbl="node1" presStyleIdx="1" presStyleCnt="2" custLinFactNeighborX="26905" custLinFactNeighborY="-176"/>
      <dgm:spPr/>
    </dgm:pt>
    <dgm:pt modelId="{F5B8308D-43C2-419B-9D87-69EF402FDD68}" type="pres">
      <dgm:prSet presAssocID="{1F3D5B9D-9DF3-4242-B975-99FC87FA54EE}" presName="upArrowText" presStyleLbl="revTx" presStyleIdx="1" presStyleCnt="2" custScaleX="196875" custScaleY="87793" custLinFactNeighborY="-6707">
        <dgm:presLayoutVars>
          <dgm:bulletEnabled val="1"/>
        </dgm:presLayoutVars>
      </dgm:prSet>
      <dgm:spPr/>
      <dgm:t>
        <a:bodyPr/>
        <a:lstStyle/>
        <a:p>
          <a:endParaRPr lang="en-GB"/>
        </a:p>
      </dgm:t>
    </dgm:pt>
  </dgm:ptLst>
  <dgm:cxnLst>
    <dgm:cxn modelId="{7E199219-B632-4DED-81FB-4427A505F4F3}" type="presOf" srcId="{8DF78B89-E77A-40F5-9A77-C696B23ED43A}" destId="{99435AB7-4602-43DD-86BE-702F4E2686A5}" srcOrd="0" destOrd="0" presId="urn:microsoft.com/office/officeart/2005/8/layout/arrow3"/>
    <dgm:cxn modelId="{6AE4392D-38F8-4382-A1F9-4545C5A8E66E}" type="presOf" srcId="{1F3D5B9D-9DF3-4242-B975-99FC87FA54EE}" destId="{F5B8308D-43C2-419B-9D87-69EF402FDD68}" srcOrd="0" destOrd="0" presId="urn:microsoft.com/office/officeart/2005/8/layout/arrow3"/>
    <dgm:cxn modelId="{DF8DE660-D510-4E50-A7B8-FAEBF6C57378}" srcId="{8DF78B89-E77A-40F5-9A77-C696B23ED43A}" destId="{1F3D5B9D-9DF3-4242-B975-99FC87FA54EE}" srcOrd="1" destOrd="0" parTransId="{94F9E550-EBE4-4609-8441-8BFC2F6D5576}" sibTransId="{D8AE2BF1-6FEC-4247-B016-2CADF760CD1C}"/>
    <dgm:cxn modelId="{E83BE13F-4BA1-425B-B43F-7139BABBC9A3}" srcId="{8DF78B89-E77A-40F5-9A77-C696B23ED43A}" destId="{A15F9F21-5E5D-4FE5-A6B1-D7C9DFB141BC}" srcOrd="0" destOrd="0" parTransId="{8EF50EF8-C751-4528-B044-2DFBD7B5B11A}" sibTransId="{E5C01F84-3647-4D84-8EF7-8987453F0DF2}"/>
    <dgm:cxn modelId="{3AFD0C02-3797-4E45-81FF-81DF7207BA16}" type="presOf" srcId="{A15F9F21-5E5D-4FE5-A6B1-D7C9DFB141BC}" destId="{52BF36B0-F4A2-4050-8AD1-9D0FE01C83AF}" srcOrd="0" destOrd="0" presId="urn:microsoft.com/office/officeart/2005/8/layout/arrow3"/>
    <dgm:cxn modelId="{2B5CD3C0-F789-4B76-999D-FA4DDCA1A8C2}" type="presParOf" srcId="{99435AB7-4602-43DD-86BE-702F4E2686A5}" destId="{9E5F8A35-151E-4449-8B6C-50C421470952}" srcOrd="0" destOrd="0" presId="urn:microsoft.com/office/officeart/2005/8/layout/arrow3"/>
    <dgm:cxn modelId="{058D90DF-88F7-40BF-9286-13888AA27495}" type="presParOf" srcId="{99435AB7-4602-43DD-86BE-702F4E2686A5}" destId="{9AD18FBC-EBFB-4C2B-8026-34AA3F27874F}" srcOrd="1" destOrd="0" presId="urn:microsoft.com/office/officeart/2005/8/layout/arrow3"/>
    <dgm:cxn modelId="{15F1C5C5-C9FA-4A76-8C07-41DCC74FEA73}" type="presParOf" srcId="{99435AB7-4602-43DD-86BE-702F4E2686A5}" destId="{52BF36B0-F4A2-4050-8AD1-9D0FE01C83AF}" srcOrd="2" destOrd="0" presId="urn:microsoft.com/office/officeart/2005/8/layout/arrow3"/>
    <dgm:cxn modelId="{39C3F231-4E79-4D73-923D-8A537257B208}" type="presParOf" srcId="{99435AB7-4602-43DD-86BE-702F4E2686A5}" destId="{8831A90D-215D-4FB5-8277-F883F4D7ECE6}" srcOrd="3" destOrd="0" presId="urn:microsoft.com/office/officeart/2005/8/layout/arrow3"/>
    <dgm:cxn modelId="{475B53C2-7992-4935-A6FE-0AFE0A9BDE38}" type="presParOf" srcId="{99435AB7-4602-43DD-86BE-702F4E2686A5}" destId="{F5B8308D-43C2-419B-9D87-69EF402FDD68}"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44FB26-8357-4553-89E0-CF43D0BA676B}" type="doc">
      <dgm:prSet loTypeId="urn:microsoft.com/office/officeart/2005/8/layout/cycle5" loCatId="cycle" qsTypeId="urn:microsoft.com/office/officeart/2005/8/quickstyle/3d1" qsCatId="3D" csTypeId="urn:microsoft.com/office/officeart/2005/8/colors/colorful1#1" csCatId="colorful" phldr="1"/>
      <dgm:spPr/>
      <dgm:t>
        <a:bodyPr/>
        <a:lstStyle/>
        <a:p>
          <a:endParaRPr lang="en-GB"/>
        </a:p>
      </dgm:t>
    </dgm:pt>
    <dgm:pt modelId="{A662BE51-D973-4516-8263-096CE768B4B5}">
      <dgm:prSet phldrT="[Text]"/>
      <dgm:spPr/>
      <dgm:t>
        <a:bodyPr/>
        <a:lstStyle/>
        <a:p>
          <a:r>
            <a:rPr lang="en-GB" b="1" dirty="0" smtClean="0">
              <a:solidFill>
                <a:schemeClr val="tx1"/>
              </a:solidFill>
            </a:rPr>
            <a:t>Ακατάλληλες προδιαγραφές και σχεδιασμός</a:t>
          </a:r>
          <a:endParaRPr lang="el-GR" b="1" dirty="0">
            <a:solidFill>
              <a:schemeClr val="tx1"/>
            </a:solidFill>
          </a:endParaRPr>
        </a:p>
      </dgm:t>
    </dgm:pt>
    <dgm:pt modelId="{ECAD8A02-7727-4298-A657-19B5DFFFAA73}" type="parTrans" cxnId="{7158A48F-DEE8-42EF-BECB-47CAC56EBA27}">
      <dgm:prSet/>
      <dgm:spPr/>
      <dgm:t>
        <a:bodyPr/>
        <a:lstStyle/>
        <a:p>
          <a:endParaRPr lang="en-GB"/>
        </a:p>
      </dgm:t>
    </dgm:pt>
    <dgm:pt modelId="{5ADC6669-E698-447A-ACDD-7CEADECAFA19}" type="sibTrans" cxnId="{7158A48F-DEE8-42EF-BECB-47CAC56EBA27}">
      <dgm:prSet/>
      <dgm:spPr/>
      <dgm:t>
        <a:bodyPr/>
        <a:lstStyle/>
        <a:p>
          <a:endParaRPr lang="en-GB"/>
        </a:p>
      </dgm:t>
    </dgm:pt>
    <dgm:pt modelId="{88C7F88E-7DF7-465B-B404-846B6F891C31}">
      <dgm:prSet phldrT="[Text]"/>
      <dgm:spPr/>
      <dgm:t>
        <a:bodyPr/>
        <a:lstStyle/>
        <a:p>
          <a:r>
            <a:rPr lang="en-GB" b="1" dirty="0" smtClean="0">
              <a:solidFill>
                <a:schemeClr val="tx1"/>
              </a:solidFill>
            </a:rPr>
            <a:t>Μεταβολές στη μελέτη</a:t>
          </a:r>
          <a:endParaRPr lang="el-GR" b="1" dirty="0">
            <a:solidFill>
              <a:schemeClr val="tx1"/>
            </a:solidFill>
          </a:endParaRPr>
        </a:p>
      </dgm:t>
    </dgm:pt>
    <dgm:pt modelId="{64750E74-FE5B-4E30-BF87-8E2760DB66A2}" type="parTrans" cxnId="{E2CB582C-26EE-4223-A3C9-549BEE73A6A3}">
      <dgm:prSet/>
      <dgm:spPr/>
      <dgm:t>
        <a:bodyPr/>
        <a:lstStyle/>
        <a:p>
          <a:endParaRPr lang="en-GB"/>
        </a:p>
      </dgm:t>
    </dgm:pt>
    <dgm:pt modelId="{2DAD60A6-BDC7-455C-BB56-A0616B43D4CE}" type="sibTrans" cxnId="{E2CB582C-26EE-4223-A3C9-549BEE73A6A3}">
      <dgm:prSet/>
      <dgm:spPr/>
      <dgm:t>
        <a:bodyPr/>
        <a:lstStyle/>
        <a:p>
          <a:endParaRPr lang="en-GB"/>
        </a:p>
      </dgm:t>
    </dgm:pt>
    <dgm:pt modelId="{76D1D29E-A55E-441D-B7B1-D4BF0204452E}">
      <dgm:prSet phldrT="[Text]"/>
      <dgm:spPr/>
      <dgm:t>
        <a:bodyPr/>
        <a:lstStyle/>
        <a:p>
          <a:r>
            <a:rPr lang="en-GB" b="1" dirty="0" smtClean="0">
              <a:solidFill>
                <a:schemeClr val="tx1"/>
              </a:solidFill>
            </a:rPr>
            <a:t>Περιπλοκότητα συμβάσεων</a:t>
          </a:r>
          <a:endParaRPr lang="el-GR" b="1" dirty="0">
            <a:solidFill>
              <a:schemeClr val="tx1"/>
            </a:solidFill>
          </a:endParaRPr>
        </a:p>
      </dgm:t>
    </dgm:pt>
    <dgm:pt modelId="{F8A86F29-FF78-4B5D-AE2D-BE5C5E15321A}" type="parTrans" cxnId="{5E33ABD6-EEF1-4AC0-A728-44620B3F9505}">
      <dgm:prSet/>
      <dgm:spPr/>
      <dgm:t>
        <a:bodyPr/>
        <a:lstStyle/>
        <a:p>
          <a:endParaRPr lang="en-GB"/>
        </a:p>
      </dgm:t>
    </dgm:pt>
    <dgm:pt modelId="{92CCA359-AD0E-4226-88ED-6C529418B647}" type="sibTrans" cxnId="{5E33ABD6-EEF1-4AC0-A728-44620B3F9505}">
      <dgm:prSet/>
      <dgm:spPr/>
      <dgm:t>
        <a:bodyPr/>
        <a:lstStyle/>
        <a:p>
          <a:endParaRPr lang="en-GB"/>
        </a:p>
      </dgm:t>
    </dgm:pt>
    <dgm:pt modelId="{4BC17505-F975-4676-9401-E854D7779E52}">
      <dgm:prSet phldrT="[Text]"/>
      <dgm:spPr/>
      <dgm:t>
        <a:bodyPr/>
        <a:lstStyle/>
        <a:p>
          <a:r>
            <a:rPr lang="en-GB" b="1" dirty="0" smtClean="0">
              <a:solidFill>
                <a:schemeClr val="tx1"/>
              </a:solidFill>
            </a:rPr>
            <a:t>Ακατάλληλες προμήθειες</a:t>
          </a:r>
          <a:endParaRPr lang="el-GR" b="1" dirty="0">
            <a:solidFill>
              <a:schemeClr val="tx1"/>
            </a:solidFill>
          </a:endParaRPr>
        </a:p>
      </dgm:t>
    </dgm:pt>
    <dgm:pt modelId="{09D631ED-D0C4-4DCC-A796-35229AD4BF74}" type="parTrans" cxnId="{B69A5476-800E-41B9-8FB8-6FE180E49D4B}">
      <dgm:prSet/>
      <dgm:spPr/>
      <dgm:t>
        <a:bodyPr/>
        <a:lstStyle/>
        <a:p>
          <a:endParaRPr lang="en-GB"/>
        </a:p>
      </dgm:t>
    </dgm:pt>
    <dgm:pt modelId="{20B96478-9016-464A-916D-60643A138A37}" type="sibTrans" cxnId="{B69A5476-800E-41B9-8FB8-6FE180E49D4B}">
      <dgm:prSet/>
      <dgm:spPr/>
      <dgm:t>
        <a:bodyPr/>
        <a:lstStyle/>
        <a:p>
          <a:endParaRPr lang="en-GB"/>
        </a:p>
      </dgm:t>
    </dgm:pt>
    <dgm:pt modelId="{16517710-7C38-402F-A210-B49C59F6AD14}">
      <dgm:prSet phldrT="[Text]"/>
      <dgm:spPr/>
      <dgm:t>
        <a:bodyPr/>
        <a:lstStyle/>
        <a:p>
          <a:r>
            <a:rPr lang="en-GB" b="1" dirty="0" smtClean="0">
              <a:solidFill>
                <a:schemeClr val="tx1"/>
              </a:solidFill>
            </a:rPr>
            <a:t>Επιχειρηματική νοοτροπία αντιπαράθεσης</a:t>
          </a:r>
          <a:endParaRPr lang="el-GR" b="1" dirty="0">
            <a:solidFill>
              <a:schemeClr val="tx1"/>
            </a:solidFill>
          </a:endParaRPr>
        </a:p>
      </dgm:t>
    </dgm:pt>
    <dgm:pt modelId="{CFF1D2CC-5F02-46B2-8F03-00FDDB461CE5}" type="parTrans" cxnId="{CE169E57-1B1E-491F-A777-0D3AACBC638B}">
      <dgm:prSet/>
      <dgm:spPr/>
      <dgm:t>
        <a:bodyPr/>
        <a:lstStyle/>
        <a:p>
          <a:endParaRPr lang="en-GB"/>
        </a:p>
      </dgm:t>
    </dgm:pt>
    <dgm:pt modelId="{E4AA42E8-DC2B-4FDF-863D-928F250CB38E}" type="sibTrans" cxnId="{CE169E57-1B1E-491F-A777-0D3AACBC638B}">
      <dgm:prSet/>
      <dgm:spPr/>
      <dgm:t>
        <a:bodyPr/>
        <a:lstStyle/>
        <a:p>
          <a:endParaRPr lang="en-GB"/>
        </a:p>
      </dgm:t>
    </dgm:pt>
    <dgm:pt modelId="{362FF07A-2384-40C2-B601-F999B6705593}">
      <dgm:prSet phldrT="[Text]"/>
      <dgm:spPr/>
      <dgm:t>
        <a:bodyPr/>
        <a:lstStyle/>
        <a:p>
          <a:r>
            <a:rPr lang="en-GB" b="1" dirty="0" smtClean="0">
              <a:solidFill>
                <a:schemeClr val="tx1"/>
              </a:solidFill>
            </a:rPr>
            <a:t>Μη ρεαλιστική εκτίμηση τιμών</a:t>
          </a:r>
          <a:endParaRPr lang="el-GR" b="1" dirty="0">
            <a:solidFill>
              <a:schemeClr val="tx1"/>
            </a:solidFill>
          </a:endParaRPr>
        </a:p>
      </dgm:t>
    </dgm:pt>
    <dgm:pt modelId="{DCED4A84-7511-4313-8166-F9EE6C162004}" type="parTrans" cxnId="{54C23DBB-4AB3-46BB-B898-1301A57E80CB}">
      <dgm:prSet/>
      <dgm:spPr/>
      <dgm:t>
        <a:bodyPr/>
        <a:lstStyle/>
        <a:p>
          <a:endParaRPr lang="en-GB"/>
        </a:p>
      </dgm:t>
    </dgm:pt>
    <dgm:pt modelId="{8F11B931-FA9E-4204-9695-04EFDC226E0E}" type="sibTrans" cxnId="{54C23DBB-4AB3-46BB-B898-1301A57E80CB}">
      <dgm:prSet/>
      <dgm:spPr/>
      <dgm:t>
        <a:bodyPr/>
        <a:lstStyle/>
        <a:p>
          <a:endParaRPr lang="en-GB"/>
        </a:p>
      </dgm:t>
    </dgm:pt>
    <dgm:pt modelId="{2FB72270-641D-4F01-93EA-B2D5FD062222}">
      <dgm:prSet phldrT="[Text]"/>
      <dgm:spPr/>
      <dgm:t>
        <a:bodyPr/>
        <a:lstStyle/>
        <a:p>
          <a:r>
            <a:t>Μεροληπτική αισιοδοξία.</a:t>
          </a:r>
          <a:endParaRPr lang="el-GR" b="1" dirty="0">
            <a:solidFill>
              <a:schemeClr val="tx1"/>
            </a:solidFill>
          </a:endParaRPr>
        </a:p>
      </dgm:t>
    </dgm:pt>
    <dgm:pt modelId="{2272FB7C-0021-4398-9E9F-180827A364AC}" type="parTrans" cxnId="{BB148268-B110-4CF7-81DC-A172E4A0D185}">
      <dgm:prSet/>
      <dgm:spPr/>
      <dgm:t>
        <a:bodyPr/>
        <a:lstStyle/>
        <a:p>
          <a:endParaRPr lang="en-GB"/>
        </a:p>
      </dgm:t>
    </dgm:pt>
    <dgm:pt modelId="{2198075E-C188-4725-8751-114388A1B994}" type="sibTrans" cxnId="{BB148268-B110-4CF7-81DC-A172E4A0D185}">
      <dgm:prSet/>
      <dgm:spPr/>
      <dgm:t>
        <a:bodyPr/>
        <a:lstStyle/>
        <a:p>
          <a:endParaRPr lang="en-GB"/>
        </a:p>
      </dgm:t>
    </dgm:pt>
    <dgm:pt modelId="{B3CC8FFE-450A-4633-B7D2-7E9155318FE4}" type="pres">
      <dgm:prSet presAssocID="{9F44FB26-8357-4553-89E0-CF43D0BA676B}" presName="cycle" presStyleCnt="0">
        <dgm:presLayoutVars>
          <dgm:dir/>
          <dgm:resizeHandles val="exact"/>
        </dgm:presLayoutVars>
      </dgm:prSet>
      <dgm:spPr/>
      <dgm:t>
        <a:bodyPr/>
        <a:lstStyle/>
        <a:p>
          <a:endParaRPr lang="en-GB"/>
        </a:p>
      </dgm:t>
    </dgm:pt>
    <dgm:pt modelId="{E67CE6B4-9877-44B4-8AD7-140D86340714}" type="pres">
      <dgm:prSet presAssocID="{A662BE51-D973-4516-8263-096CE768B4B5}" presName="node" presStyleLbl="node1" presStyleIdx="0" presStyleCnt="7" custScaleX="133753">
        <dgm:presLayoutVars>
          <dgm:bulletEnabled val="1"/>
        </dgm:presLayoutVars>
      </dgm:prSet>
      <dgm:spPr/>
      <dgm:t>
        <a:bodyPr/>
        <a:lstStyle/>
        <a:p>
          <a:endParaRPr lang="en-GB"/>
        </a:p>
      </dgm:t>
    </dgm:pt>
    <dgm:pt modelId="{1C4D6BFE-16C8-4034-8BAF-EDB661E8C7A0}" type="pres">
      <dgm:prSet presAssocID="{A662BE51-D973-4516-8263-096CE768B4B5}" presName="spNode" presStyleCnt="0"/>
      <dgm:spPr/>
    </dgm:pt>
    <dgm:pt modelId="{BDAE05C8-8905-4123-9534-2A4D66A4AA36}" type="pres">
      <dgm:prSet presAssocID="{5ADC6669-E698-447A-ACDD-7CEADECAFA19}" presName="sibTrans" presStyleLbl="sibTrans1D1" presStyleIdx="0" presStyleCnt="7"/>
      <dgm:spPr/>
      <dgm:t>
        <a:bodyPr/>
        <a:lstStyle/>
        <a:p>
          <a:endParaRPr lang="en-GB"/>
        </a:p>
      </dgm:t>
    </dgm:pt>
    <dgm:pt modelId="{AE07D41E-2F0A-47DB-8898-640282ADC7BE}" type="pres">
      <dgm:prSet presAssocID="{88C7F88E-7DF7-465B-B404-846B6F891C31}" presName="node" presStyleLbl="node1" presStyleIdx="1" presStyleCnt="7" custScaleX="131668">
        <dgm:presLayoutVars>
          <dgm:bulletEnabled val="1"/>
        </dgm:presLayoutVars>
      </dgm:prSet>
      <dgm:spPr/>
      <dgm:t>
        <a:bodyPr/>
        <a:lstStyle/>
        <a:p>
          <a:endParaRPr lang="en-GB"/>
        </a:p>
      </dgm:t>
    </dgm:pt>
    <dgm:pt modelId="{0EDD21C3-7B68-4F92-9C06-45E4FAF122F8}" type="pres">
      <dgm:prSet presAssocID="{88C7F88E-7DF7-465B-B404-846B6F891C31}" presName="spNode" presStyleCnt="0"/>
      <dgm:spPr/>
    </dgm:pt>
    <dgm:pt modelId="{A554D4D2-B288-4E1B-9F8F-C7B9CBF50776}" type="pres">
      <dgm:prSet presAssocID="{2DAD60A6-BDC7-455C-BB56-A0616B43D4CE}" presName="sibTrans" presStyleLbl="sibTrans1D1" presStyleIdx="1" presStyleCnt="7"/>
      <dgm:spPr/>
      <dgm:t>
        <a:bodyPr/>
        <a:lstStyle/>
        <a:p>
          <a:endParaRPr lang="en-GB"/>
        </a:p>
      </dgm:t>
    </dgm:pt>
    <dgm:pt modelId="{837B1BB6-6741-488B-8F83-87166E5F53C2}" type="pres">
      <dgm:prSet presAssocID="{362FF07A-2384-40C2-B601-F999B6705593}" presName="node" presStyleLbl="node1" presStyleIdx="2" presStyleCnt="7" custScaleX="124018">
        <dgm:presLayoutVars>
          <dgm:bulletEnabled val="1"/>
        </dgm:presLayoutVars>
      </dgm:prSet>
      <dgm:spPr/>
      <dgm:t>
        <a:bodyPr/>
        <a:lstStyle/>
        <a:p>
          <a:endParaRPr lang="en-GB"/>
        </a:p>
      </dgm:t>
    </dgm:pt>
    <dgm:pt modelId="{071482F9-4AA4-44DB-9C74-790CB0156FA4}" type="pres">
      <dgm:prSet presAssocID="{362FF07A-2384-40C2-B601-F999B6705593}" presName="spNode" presStyleCnt="0"/>
      <dgm:spPr/>
    </dgm:pt>
    <dgm:pt modelId="{53DC224A-79ED-47A2-BEB8-B29E899FCCE2}" type="pres">
      <dgm:prSet presAssocID="{8F11B931-FA9E-4204-9695-04EFDC226E0E}" presName="sibTrans" presStyleLbl="sibTrans1D1" presStyleIdx="2" presStyleCnt="7"/>
      <dgm:spPr/>
      <dgm:t>
        <a:bodyPr/>
        <a:lstStyle/>
        <a:p>
          <a:endParaRPr lang="en-GB"/>
        </a:p>
      </dgm:t>
    </dgm:pt>
    <dgm:pt modelId="{FF0A582C-5D78-40BC-914B-2DBD53CFB8E8}" type="pres">
      <dgm:prSet presAssocID="{2FB72270-641D-4F01-93EA-B2D5FD062222}" presName="node" presStyleLbl="node1" presStyleIdx="3" presStyleCnt="7" custScaleX="122275">
        <dgm:presLayoutVars>
          <dgm:bulletEnabled val="1"/>
        </dgm:presLayoutVars>
      </dgm:prSet>
      <dgm:spPr/>
      <dgm:t>
        <a:bodyPr/>
        <a:lstStyle/>
        <a:p>
          <a:endParaRPr lang="en-GB"/>
        </a:p>
      </dgm:t>
    </dgm:pt>
    <dgm:pt modelId="{BDCDC240-07D2-4989-AA6C-CC7F6521D8D9}" type="pres">
      <dgm:prSet presAssocID="{2FB72270-641D-4F01-93EA-B2D5FD062222}" presName="spNode" presStyleCnt="0"/>
      <dgm:spPr/>
    </dgm:pt>
    <dgm:pt modelId="{F7D5BB3E-91D6-4CCD-8FC9-F15726C40F26}" type="pres">
      <dgm:prSet presAssocID="{2198075E-C188-4725-8751-114388A1B994}" presName="sibTrans" presStyleLbl="sibTrans1D1" presStyleIdx="3" presStyleCnt="7"/>
      <dgm:spPr/>
      <dgm:t>
        <a:bodyPr/>
        <a:lstStyle/>
        <a:p>
          <a:endParaRPr lang="en-GB"/>
        </a:p>
      </dgm:t>
    </dgm:pt>
    <dgm:pt modelId="{5BF32DCF-9C7A-429D-839E-3F34BBDC30A0}" type="pres">
      <dgm:prSet presAssocID="{76D1D29E-A55E-441D-B7B1-D4BF0204452E}" presName="node" presStyleLbl="node1" presStyleIdx="4" presStyleCnt="7" custScaleX="124245">
        <dgm:presLayoutVars>
          <dgm:bulletEnabled val="1"/>
        </dgm:presLayoutVars>
      </dgm:prSet>
      <dgm:spPr/>
      <dgm:t>
        <a:bodyPr/>
        <a:lstStyle/>
        <a:p>
          <a:endParaRPr lang="en-GB"/>
        </a:p>
      </dgm:t>
    </dgm:pt>
    <dgm:pt modelId="{EB38DB43-E118-457D-A373-8897B7E7FAD6}" type="pres">
      <dgm:prSet presAssocID="{76D1D29E-A55E-441D-B7B1-D4BF0204452E}" presName="spNode" presStyleCnt="0"/>
      <dgm:spPr/>
    </dgm:pt>
    <dgm:pt modelId="{9A52403F-5B8D-41CC-B88F-2811488ECEF4}" type="pres">
      <dgm:prSet presAssocID="{92CCA359-AD0E-4226-88ED-6C529418B647}" presName="sibTrans" presStyleLbl="sibTrans1D1" presStyleIdx="4" presStyleCnt="7"/>
      <dgm:spPr/>
      <dgm:t>
        <a:bodyPr/>
        <a:lstStyle/>
        <a:p>
          <a:endParaRPr lang="en-GB"/>
        </a:p>
      </dgm:t>
    </dgm:pt>
    <dgm:pt modelId="{3F8B59DB-29B6-4C89-A492-8A8C19498410}" type="pres">
      <dgm:prSet presAssocID="{4BC17505-F975-4676-9401-E854D7779E52}" presName="node" presStyleLbl="node1" presStyleIdx="5" presStyleCnt="7" custScaleX="132995">
        <dgm:presLayoutVars>
          <dgm:bulletEnabled val="1"/>
        </dgm:presLayoutVars>
      </dgm:prSet>
      <dgm:spPr/>
      <dgm:t>
        <a:bodyPr/>
        <a:lstStyle/>
        <a:p>
          <a:endParaRPr lang="en-GB"/>
        </a:p>
      </dgm:t>
    </dgm:pt>
    <dgm:pt modelId="{0B516AC0-9430-4797-94B4-376975075F26}" type="pres">
      <dgm:prSet presAssocID="{4BC17505-F975-4676-9401-E854D7779E52}" presName="spNode" presStyleCnt="0"/>
      <dgm:spPr/>
    </dgm:pt>
    <dgm:pt modelId="{317527E8-AC9B-4FD9-9DBD-607940667A40}" type="pres">
      <dgm:prSet presAssocID="{20B96478-9016-464A-916D-60643A138A37}" presName="sibTrans" presStyleLbl="sibTrans1D1" presStyleIdx="5" presStyleCnt="7"/>
      <dgm:spPr/>
      <dgm:t>
        <a:bodyPr/>
        <a:lstStyle/>
        <a:p>
          <a:endParaRPr lang="en-GB"/>
        </a:p>
      </dgm:t>
    </dgm:pt>
    <dgm:pt modelId="{EDE36F49-C216-4252-A454-40FDC908B6C6}" type="pres">
      <dgm:prSet presAssocID="{16517710-7C38-402F-A210-B49C59F6AD14}" presName="node" presStyleLbl="node1" presStyleIdx="6" presStyleCnt="7" custScaleX="136324">
        <dgm:presLayoutVars>
          <dgm:bulletEnabled val="1"/>
        </dgm:presLayoutVars>
      </dgm:prSet>
      <dgm:spPr/>
      <dgm:t>
        <a:bodyPr/>
        <a:lstStyle/>
        <a:p>
          <a:endParaRPr lang="en-GB"/>
        </a:p>
      </dgm:t>
    </dgm:pt>
    <dgm:pt modelId="{A5E4768E-6C83-4404-9EDD-7C3DE600A625}" type="pres">
      <dgm:prSet presAssocID="{16517710-7C38-402F-A210-B49C59F6AD14}" presName="spNode" presStyleCnt="0"/>
      <dgm:spPr/>
    </dgm:pt>
    <dgm:pt modelId="{A4537760-9158-4297-BDA8-21D7119CAF27}" type="pres">
      <dgm:prSet presAssocID="{E4AA42E8-DC2B-4FDF-863D-928F250CB38E}" presName="sibTrans" presStyleLbl="sibTrans1D1" presStyleIdx="6" presStyleCnt="7"/>
      <dgm:spPr/>
      <dgm:t>
        <a:bodyPr/>
        <a:lstStyle/>
        <a:p>
          <a:endParaRPr lang="en-GB"/>
        </a:p>
      </dgm:t>
    </dgm:pt>
  </dgm:ptLst>
  <dgm:cxnLst>
    <dgm:cxn modelId="{CA397DB7-4F6D-4346-A9D6-2A9823B7A3A8}" type="presOf" srcId="{4BC17505-F975-4676-9401-E854D7779E52}" destId="{3F8B59DB-29B6-4C89-A492-8A8C19498410}" srcOrd="0" destOrd="0" presId="urn:microsoft.com/office/officeart/2005/8/layout/cycle5"/>
    <dgm:cxn modelId="{BFF89519-1CE2-460B-AFF9-88BE65756C7E}" type="presOf" srcId="{5ADC6669-E698-447A-ACDD-7CEADECAFA19}" destId="{BDAE05C8-8905-4123-9534-2A4D66A4AA36}" srcOrd="0" destOrd="0" presId="urn:microsoft.com/office/officeart/2005/8/layout/cycle5"/>
    <dgm:cxn modelId="{8FBD672D-A183-4560-9831-4D11E0DE1CFB}" type="presOf" srcId="{88C7F88E-7DF7-465B-B404-846B6F891C31}" destId="{AE07D41E-2F0A-47DB-8898-640282ADC7BE}" srcOrd="0" destOrd="0" presId="urn:microsoft.com/office/officeart/2005/8/layout/cycle5"/>
    <dgm:cxn modelId="{8D3CD4A3-A61F-4D7A-A5AB-0763B1BB8109}" type="presOf" srcId="{16517710-7C38-402F-A210-B49C59F6AD14}" destId="{EDE36F49-C216-4252-A454-40FDC908B6C6}" srcOrd="0" destOrd="0" presId="urn:microsoft.com/office/officeart/2005/8/layout/cycle5"/>
    <dgm:cxn modelId="{5E33ABD6-EEF1-4AC0-A728-44620B3F9505}" srcId="{9F44FB26-8357-4553-89E0-CF43D0BA676B}" destId="{76D1D29E-A55E-441D-B7B1-D4BF0204452E}" srcOrd="4" destOrd="0" parTransId="{F8A86F29-FF78-4B5D-AE2D-BE5C5E15321A}" sibTransId="{92CCA359-AD0E-4226-88ED-6C529418B647}"/>
    <dgm:cxn modelId="{B69A5476-800E-41B9-8FB8-6FE180E49D4B}" srcId="{9F44FB26-8357-4553-89E0-CF43D0BA676B}" destId="{4BC17505-F975-4676-9401-E854D7779E52}" srcOrd="5" destOrd="0" parTransId="{09D631ED-D0C4-4DCC-A796-35229AD4BF74}" sibTransId="{20B96478-9016-464A-916D-60643A138A37}"/>
    <dgm:cxn modelId="{9E2F69B7-E24D-41CC-A813-85E5F9088AEA}" type="presOf" srcId="{92CCA359-AD0E-4226-88ED-6C529418B647}" destId="{9A52403F-5B8D-41CC-B88F-2811488ECEF4}" srcOrd="0" destOrd="0" presId="urn:microsoft.com/office/officeart/2005/8/layout/cycle5"/>
    <dgm:cxn modelId="{758CA6A5-9F4C-4A04-8EAF-D5CC7284022D}" type="presOf" srcId="{362FF07A-2384-40C2-B601-F999B6705593}" destId="{837B1BB6-6741-488B-8F83-87166E5F53C2}" srcOrd="0" destOrd="0" presId="urn:microsoft.com/office/officeart/2005/8/layout/cycle5"/>
    <dgm:cxn modelId="{CE169E57-1B1E-491F-A777-0D3AACBC638B}" srcId="{9F44FB26-8357-4553-89E0-CF43D0BA676B}" destId="{16517710-7C38-402F-A210-B49C59F6AD14}" srcOrd="6" destOrd="0" parTransId="{CFF1D2CC-5F02-46B2-8F03-00FDDB461CE5}" sibTransId="{E4AA42E8-DC2B-4FDF-863D-928F250CB38E}"/>
    <dgm:cxn modelId="{5ADA646D-2D0F-4113-873F-793BA9F0FBF8}" type="presOf" srcId="{8F11B931-FA9E-4204-9695-04EFDC226E0E}" destId="{53DC224A-79ED-47A2-BEB8-B29E899FCCE2}" srcOrd="0" destOrd="0" presId="urn:microsoft.com/office/officeart/2005/8/layout/cycle5"/>
    <dgm:cxn modelId="{BB148268-B110-4CF7-81DC-A172E4A0D185}" srcId="{9F44FB26-8357-4553-89E0-CF43D0BA676B}" destId="{2FB72270-641D-4F01-93EA-B2D5FD062222}" srcOrd="3" destOrd="0" parTransId="{2272FB7C-0021-4398-9E9F-180827A364AC}" sibTransId="{2198075E-C188-4725-8751-114388A1B994}"/>
    <dgm:cxn modelId="{3DF3C48F-4672-4E8A-A8A4-BCEF181D0EA8}" type="presOf" srcId="{20B96478-9016-464A-916D-60643A138A37}" destId="{317527E8-AC9B-4FD9-9DBD-607940667A40}" srcOrd="0" destOrd="0" presId="urn:microsoft.com/office/officeart/2005/8/layout/cycle5"/>
    <dgm:cxn modelId="{F49BA301-5F04-4807-AFFC-798A3D20A8D7}" type="presOf" srcId="{76D1D29E-A55E-441D-B7B1-D4BF0204452E}" destId="{5BF32DCF-9C7A-429D-839E-3F34BBDC30A0}" srcOrd="0" destOrd="0" presId="urn:microsoft.com/office/officeart/2005/8/layout/cycle5"/>
    <dgm:cxn modelId="{38C5BB8D-B775-4165-B229-A309BB8DCBE2}" type="presOf" srcId="{2DAD60A6-BDC7-455C-BB56-A0616B43D4CE}" destId="{A554D4D2-B288-4E1B-9F8F-C7B9CBF50776}" srcOrd="0" destOrd="0" presId="urn:microsoft.com/office/officeart/2005/8/layout/cycle5"/>
    <dgm:cxn modelId="{00F3F289-0298-4DAC-9DA0-18BD890B2A9C}" type="presOf" srcId="{2FB72270-641D-4F01-93EA-B2D5FD062222}" destId="{FF0A582C-5D78-40BC-914B-2DBD53CFB8E8}" srcOrd="0" destOrd="0" presId="urn:microsoft.com/office/officeart/2005/8/layout/cycle5"/>
    <dgm:cxn modelId="{F7A33B59-112E-4508-8628-2E2053202CF5}" type="presOf" srcId="{A662BE51-D973-4516-8263-096CE768B4B5}" destId="{E67CE6B4-9877-44B4-8AD7-140D86340714}" srcOrd="0" destOrd="0" presId="urn:microsoft.com/office/officeart/2005/8/layout/cycle5"/>
    <dgm:cxn modelId="{F0EE46BD-0B65-4885-8E38-4F0A466F1E1E}" type="presOf" srcId="{9F44FB26-8357-4553-89E0-CF43D0BA676B}" destId="{B3CC8FFE-450A-4633-B7D2-7E9155318FE4}" srcOrd="0" destOrd="0" presId="urn:microsoft.com/office/officeart/2005/8/layout/cycle5"/>
    <dgm:cxn modelId="{A7866E94-BCA9-48F0-8608-EE0BBCBC5E42}" type="presOf" srcId="{E4AA42E8-DC2B-4FDF-863D-928F250CB38E}" destId="{A4537760-9158-4297-BDA8-21D7119CAF27}" srcOrd="0" destOrd="0" presId="urn:microsoft.com/office/officeart/2005/8/layout/cycle5"/>
    <dgm:cxn modelId="{E2CB582C-26EE-4223-A3C9-549BEE73A6A3}" srcId="{9F44FB26-8357-4553-89E0-CF43D0BA676B}" destId="{88C7F88E-7DF7-465B-B404-846B6F891C31}" srcOrd="1" destOrd="0" parTransId="{64750E74-FE5B-4E30-BF87-8E2760DB66A2}" sibTransId="{2DAD60A6-BDC7-455C-BB56-A0616B43D4CE}"/>
    <dgm:cxn modelId="{5852C8A5-2287-4638-BCE1-A6B8F9621238}" type="presOf" srcId="{2198075E-C188-4725-8751-114388A1B994}" destId="{F7D5BB3E-91D6-4CCD-8FC9-F15726C40F26}" srcOrd="0" destOrd="0" presId="urn:microsoft.com/office/officeart/2005/8/layout/cycle5"/>
    <dgm:cxn modelId="{7158A48F-DEE8-42EF-BECB-47CAC56EBA27}" srcId="{9F44FB26-8357-4553-89E0-CF43D0BA676B}" destId="{A662BE51-D973-4516-8263-096CE768B4B5}" srcOrd="0" destOrd="0" parTransId="{ECAD8A02-7727-4298-A657-19B5DFFFAA73}" sibTransId="{5ADC6669-E698-447A-ACDD-7CEADECAFA19}"/>
    <dgm:cxn modelId="{54C23DBB-4AB3-46BB-B898-1301A57E80CB}" srcId="{9F44FB26-8357-4553-89E0-CF43D0BA676B}" destId="{362FF07A-2384-40C2-B601-F999B6705593}" srcOrd="2" destOrd="0" parTransId="{DCED4A84-7511-4313-8166-F9EE6C162004}" sibTransId="{8F11B931-FA9E-4204-9695-04EFDC226E0E}"/>
    <dgm:cxn modelId="{B5A7E240-442F-4AF9-93A6-1F8E30584B21}" type="presParOf" srcId="{B3CC8FFE-450A-4633-B7D2-7E9155318FE4}" destId="{E67CE6B4-9877-44B4-8AD7-140D86340714}" srcOrd="0" destOrd="0" presId="urn:microsoft.com/office/officeart/2005/8/layout/cycle5"/>
    <dgm:cxn modelId="{4DFA3361-F0BF-4FF8-B01D-B1DDAE98E32C}" type="presParOf" srcId="{B3CC8FFE-450A-4633-B7D2-7E9155318FE4}" destId="{1C4D6BFE-16C8-4034-8BAF-EDB661E8C7A0}" srcOrd="1" destOrd="0" presId="urn:microsoft.com/office/officeart/2005/8/layout/cycle5"/>
    <dgm:cxn modelId="{3478E64D-B2C7-42CA-BFB6-6B6226F3CF0D}" type="presParOf" srcId="{B3CC8FFE-450A-4633-B7D2-7E9155318FE4}" destId="{BDAE05C8-8905-4123-9534-2A4D66A4AA36}" srcOrd="2" destOrd="0" presId="urn:microsoft.com/office/officeart/2005/8/layout/cycle5"/>
    <dgm:cxn modelId="{7EF4155A-724E-4D79-ABA3-FBF74EC4B9C1}" type="presParOf" srcId="{B3CC8FFE-450A-4633-B7D2-7E9155318FE4}" destId="{AE07D41E-2F0A-47DB-8898-640282ADC7BE}" srcOrd="3" destOrd="0" presId="urn:microsoft.com/office/officeart/2005/8/layout/cycle5"/>
    <dgm:cxn modelId="{A5CAD4CC-0593-439F-AE12-4A0DA9705E48}" type="presParOf" srcId="{B3CC8FFE-450A-4633-B7D2-7E9155318FE4}" destId="{0EDD21C3-7B68-4F92-9C06-45E4FAF122F8}" srcOrd="4" destOrd="0" presId="urn:microsoft.com/office/officeart/2005/8/layout/cycle5"/>
    <dgm:cxn modelId="{E04B4A3C-C4FC-4A8F-A130-097E8C019973}" type="presParOf" srcId="{B3CC8FFE-450A-4633-B7D2-7E9155318FE4}" destId="{A554D4D2-B288-4E1B-9F8F-C7B9CBF50776}" srcOrd="5" destOrd="0" presId="urn:microsoft.com/office/officeart/2005/8/layout/cycle5"/>
    <dgm:cxn modelId="{0E06AE1A-BEA6-476D-B0AD-13337EEC130B}" type="presParOf" srcId="{B3CC8FFE-450A-4633-B7D2-7E9155318FE4}" destId="{837B1BB6-6741-488B-8F83-87166E5F53C2}" srcOrd="6" destOrd="0" presId="urn:microsoft.com/office/officeart/2005/8/layout/cycle5"/>
    <dgm:cxn modelId="{D11F3C95-CAED-40D0-A10D-D61CB6EF8A45}" type="presParOf" srcId="{B3CC8FFE-450A-4633-B7D2-7E9155318FE4}" destId="{071482F9-4AA4-44DB-9C74-790CB0156FA4}" srcOrd="7" destOrd="0" presId="urn:microsoft.com/office/officeart/2005/8/layout/cycle5"/>
    <dgm:cxn modelId="{89330BC4-A0F5-4B90-800A-0BB6F9EDFE2D}" type="presParOf" srcId="{B3CC8FFE-450A-4633-B7D2-7E9155318FE4}" destId="{53DC224A-79ED-47A2-BEB8-B29E899FCCE2}" srcOrd="8" destOrd="0" presId="urn:microsoft.com/office/officeart/2005/8/layout/cycle5"/>
    <dgm:cxn modelId="{E603362B-8726-46F4-9BE4-66B7466424BC}" type="presParOf" srcId="{B3CC8FFE-450A-4633-B7D2-7E9155318FE4}" destId="{FF0A582C-5D78-40BC-914B-2DBD53CFB8E8}" srcOrd="9" destOrd="0" presId="urn:microsoft.com/office/officeart/2005/8/layout/cycle5"/>
    <dgm:cxn modelId="{309C7398-60B9-4EF4-BCAB-3FC2F7DBD676}" type="presParOf" srcId="{B3CC8FFE-450A-4633-B7D2-7E9155318FE4}" destId="{BDCDC240-07D2-4989-AA6C-CC7F6521D8D9}" srcOrd="10" destOrd="0" presId="urn:microsoft.com/office/officeart/2005/8/layout/cycle5"/>
    <dgm:cxn modelId="{479A21AD-8E7F-4583-AA72-481DD66008F1}" type="presParOf" srcId="{B3CC8FFE-450A-4633-B7D2-7E9155318FE4}" destId="{F7D5BB3E-91D6-4CCD-8FC9-F15726C40F26}" srcOrd="11" destOrd="0" presId="urn:microsoft.com/office/officeart/2005/8/layout/cycle5"/>
    <dgm:cxn modelId="{CD1C6C08-0EA0-4371-814F-56E5A3F554C8}" type="presParOf" srcId="{B3CC8FFE-450A-4633-B7D2-7E9155318FE4}" destId="{5BF32DCF-9C7A-429D-839E-3F34BBDC30A0}" srcOrd="12" destOrd="0" presId="urn:microsoft.com/office/officeart/2005/8/layout/cycle5"/>
    <dgm:cxn modelId="{37F9606C-2795-4E76-B388-D0C4ED4D47E2}" type="presParOf" srcId="{B3CC8FFE-450A-4633-B7D2-7E9155318FE4}" destId="{EB38DB43-E118-457D-A373-8897B7E7FAD6}" srcOrd="13" destOrd="0" presId="urn:microsoft.com/office/officeart/2005/8/layout/cycle5"/>
    <dgm:cxn modelId="{7756436D-5CFF-48A3-BD08-61639751CF7E}" type="presParOf" srcId="{B3CC8FFE-450A-4633-B7D2-7E9155318FE4}" destId="{9A52403F-5B8D-41CC-B88F-2811488ECEF4}" srcOrd="14" destOrd="0" presId="urn:microsoft.com/office/officeart/2005/8/layout/cycle5"/>
    <dgm:cxn modelId="{61809A01-7515-4C43-9FAC-29EB329AB5D6}" type="presParOf" srcId="{B3CC8FFE-450A-4633-B7D2-7E9155318FE4}" destId="{3F8B59DB-29B6-4C89-A492-8A8C19498410}" srcOrd="15" destOrd="0" presId="urn:microsoft.com/office/officeart/2005/8/layout/cycle5"/>
    <dgm:cxn modelId="{5D745FD9-4403-4920-8426-A5C1712C68BE}" type="presParOf" srcId="{B3CC8FFE-450A-4633-B7D2-7E9155318FE4}" destId="{0B516AC0-9430-4797-94B4-376975075F26}" srcOrd="16" destOrd="0" presId="urn:microsoft.com/office/officeart/2005/8/layout/cycle5"/>
    <dgm:cxn modelId="{5A0EB272-FEA0-4332-9457-E2E86A25EBD7}" type="presParOf" srcId="{B3CC8FFE-450A-4633-B7D2-7E9155318FE4}" destId="{317527E8-AC9B-4FD9-9DBD-607940667A40}" srcOrd="17" destOrd="0" presId="urn:microsoft.com/office/officeart/2005/8/layout/cycle5"/>
    <dgm:cxn modelId="{67C70883-C4F8-4BD8-BF90-1853C771815C}" type="presParOf" srcId="{B3CC8FFE-450A-4633-B7D2-7E9155318FE4}" destId="{EDE36F49-C216-4252-A454-40FDC908B6C6}" srcOrd="18" destOrd="0" presId="urn:microsoft.com/office/officeart/2005/8/layout/cycle5"/>
    <dgm:cxn modelId="{C032DBE0-F6CC-461D-98DD-4077889F3B89}" type="presParOf" srcId="{B3CC8FFE-450A-4633-B7D2-7E9155318FE4}" destId="{A5E4768E-6C83-4404-9EDD-7C3DE600A625}" srcOrd="19" destOrd="0" presId="urn:microsoft.com/office/officeart/2005/8/layout/cycle5"/>
    <dgm:cxn modelId="{65EEA4DE-E9C9-4582-B76B-4EDB33071427}" type="presParOf" srcId="{B3CC8FFE-450A-4633-B7D2-7E9155318FE4}" destId="{A4537760-9158-4297-BDA8-21D7119CAF27}" srcOrd="2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F8A35-151E-4449-8B6C-50C421470952}">
      <dsp:nvSpPr>
        <dsp:cNvPr id="0" name=""/>
        <dsp:cNvSpPr/>
      </dsp:nvSpPr>
      <dsp:spPr>
        <a:xfrm rot="21300000">
          <a:off x="24748" y="2097341"/>
          <a:ext cx="8015398" cy="917884"/>
        </a:xfrm>
        <a:prstGeom prst="mathMinus">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9AD18FBC-EBFB-4C2B-8026-34AA3F27874F}">
      <dsp:nvSpPr>
        <dsp:cNvPr id="0" name=""/>
        <dsp:cNvSpPr/>
      </dsp:nvSpPr>
      <dsp:spPr>
        <a:xfrm>
          <a:off x="432044" y="216016"/>
          <a:ext cx="2419468" cy="2045027"/>
        </a:xfrm>
        <a:prstGeom prst="downArrow">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2BF36B0-F4A2-4050-8AD1-9D0FE01C83AF}">
      <dsp:nvSpPr>
        <dsp:cNvPr id="0" name=""/>
        <dsp:cNvSpPr/>
      </dsp:nvSpPr>
      <dsp:spPr>
        <a:xfrm>
          <a:off x="3168355" y="156976"/>
          <a:ext cx="4792845" cy="2003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just" defTabSz="666750">
            <a:lnSpc>
              <a:spcPct val="90000"/>
            </a:lnSpc>
            <a:spcBef>
              <a:spcPct val="0"/>
            </a:spcBef>
            <a:spcAft>
              <a:spcPct val="35000"/>
            </a:spcAft>
          </a:pPr>
          <a:r>
            <a:rPr lang="en-GB" sz="1500" kern="1200" dirty="0" smtClean="0"/>
            <a:t>Οι αριστεροί πολιτικοί υποστηρίζουν ότι: </a:t>
          </a:r>
          <a:r>
            <a:rPr lang="en-GB" sz="1500" i="1" kern="1200" dirty="0" smtClean="0"/>
            <a:t>«Είναι σαφές </a:t>
          </a:r>
          <a:r>
            <a:rPr lang="el-GR" sz="1500" i="1" kern="1200" dirty="0" smtClean="0"/>
            <a:t>πως </a:t>
          </a:r>
          <a:r>
            <a:rPr lang="en-GB" sz="1500" i="1" kern="1200" dirty="0" smtClean="0"/>
            <a:t>η </a:t>
          </a:r>
          <a:r>
            <a:rPr lang="en-GB" sz="1500" i="1" kern="1200" dirty="0" smtClean="0"/>
            <a:t>κυβέρνηση θέλει να επισπεύσει την παρουσίαση της δικής της εκδοχής των νέων κανόνων δημοσίων συμβάσεων πριν τις </a:t>
          </a:r>
          <a:r>
            <a:rPr lang="el-GR" sz="1500" i="1" kern="1200" dirty="0" smtClean="0"/>
            <a:t>βουλευτικές </a:t>
          </a:r>
          <a:r>
            <a:rPr lang="en-GB" sz="1500" i="1" kern="1200" dirty="0" err="1" smtClean="0"/>
            <a:t>εκλογές</a:t>
          </a:r>
          <a:r>
            <a:rPr lang="en-GB" sz="1500" i="1" kern="1200" dirty="0" smtClean="0"/>
            <a:t>, διότι συνδέει τη στενή της ιδεοληψία περί χαμηλότερης τιμής με την ιδεολογική της δέσμευση περί ιδιωτικοποιήσεων, μεταφέροντας </a:t>
          </a:r>
          <a:r>
            <a:rPr lang="el-GR" sz="1500" i="1" kern="1200" dirty="0" smtClean="0"/>
            <a:t>όλο </a:t>
          </a:r>
          <a:r>
            <a:rPr lang="en-GB" sz="1500" i="1" kern="1200" dirty="0" smtClean="0"/>
            <a:t>και </a:t>
          </a:r>
          <a:r>
            <a:rPr lang="en-GB" sz="1500" i="1" kern="1200" dirty="0" smtClean="0"/>
            <a:t>π</a:t>
          </a:r>
          <a:r>
            <a:rPr lang="en-GB" sz="1500" i="1" kern="1200" dirty="0" err="1" smtClean="0"/>
            <a:t>ερισσότερες</a:t>
          </a:r>
          <a:r>
            <a:rPr lang="en-GB" sz="1500" i="1" kern="1200" dirty="0" smtClean="0"/>
            <a:t> </a:t>
          </a:r>
          <a:r>
            <a:rPr lang="en-GB" sz="1500" i="1" kern="1200" dirty="0" err="1" smtClean="0"/>
            <a:t>δημόσιες</a:t>
          </a:r>
          <a:r>
            <a:rPr lang="en-GB" sz="1500" i="1" kern="1200" dirty="0" smtClean="0"/>
            <a:t> </a:t>
          </a:r>
          <a:r>
            <a:rPr lang="en-GB" sz="1500" i="1" kern="1200" dirty="0" smtClean="0"/>
            <a:t>υπ</a:t>
          </a:r>
          <a:r>
            <a:rPr lang="en-GB" sz="1500" i="1" kern="1200" dirty="0" err="1" smtClean="0"/>
            <a:t>ηρεσίες</a:t>
          </a:r>
          <a:r>
            <a:rPr lang="en-GB" sz="1500" i="1" kern="1200" dirty="0" smtClean="0"/>
            <a:t> </a:t>
          </a:r>
          <a:r>
            <a:rPr lang="en-GB" sz="1500" i="1" kern="1200" dirty="0" err="1" smtClean="0"/>
            <a:t>στον</a:t>
          </a:r>
          <a:r>
            <a:rPr lang="en-GB" sz="1500" i="1" kern="1200" dirty="0" smtClean="0"/>
            <a:t> </a:t>
          </a:r>
          <a:r>
            <a:rPr lang="en-GB" sz="1500" i="1" kern="1200" dirty="0" smtClean="0"/>
            <a:t>ιδιωτικό τομέα.»</a:t>
          </a:r>
        </a:p>
        <a:p>
          <a:pPr lvl="0" algn="just" defTabSz="666750">
            <a:lnSpc>
              <a:spcPct val="90000"/>
            </a:lnSpc>
            <a:spcBef>
              <a:spcPct val="0"/>
            </a:spcBef>
            <a:spcAft>
              <a:spcPct val="35000"/>
            </a:spcAft>
          </a:pPr>
          <a:r>
            <a:rPr lang="en-GB" sz="1400" i="1" kern="1200" dirty="0" smtClean="0">
              <a:solidFill>
                <a:srgbClr val="FF0000"/>
              </a:solidFill>
            </a:rPr>
            <a:t>Πηγή: http://leftfootforward.org/2015/02/why-we-must-put-the-new-public-procurement-regulations-on-hold</a:t>
          </a:r>
          <a:r>
            <a:rPr lang="en-GB" sz="1500" i="1" kern="1200" dirty="0" smtClean="0">
              <a:solidFill>
                <a:srgbClr val="FF0000"/>
              </a:solidFill>
            </a:rPr>
            <a:t>/</a:t>
          </a:r>
          <a:endParaRPr lang="el-GR" sz="1500" kern="1200" dirty="0">
            <a:solidFill>
              <a:srgbClr val="FF0000"/>
            </a:solidFill>
          </a:endParaRPr>
        </a:p>
      </dsp:txBody>
      <dsp:txXfrm>
        <a:off x="3168355" y="156976"/>
        <a:ext cx="4792845" cy="2003260"/>
      </dsp:txXfrm>
    </dsp:sp>
    <dsp:sp modelId="{8831A90D-215D-4FB5-8277-F883F4D7ECE6}">
      <dsp:nvSpPr>
        <dsp:cNvPr id="0" name=""/>
        <dsp:cNvSpPr/>
      </dsp:nvSpPr>
      <dsp:spPr>
        <a:xfrm>
          <a:off x="5328597" y="2808313"/>
          <a:ext cx="2419468" cy="2045027"/>
        </a:xfrm>
        <a:prstGeom prst="upArrow">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5B8308D-43C2-419B-9D87-69EF402FDD68}">
      <dsp:nvSpPr>
        <dsp:cNvPr id="0" name=""/>
        <dsp:cNvSpPr/>
      </dsp:nvSpPr>
      <dsp:spPr>
        <a:xfrm>
          <a:off x="-40324" y="2952330"/>
          <a:ext cx="5080884" cy="1885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just" defTabSz="666750">
            <a:lnSpc>
              <a:spcPct val="90000"/>
            </a:lnSpc>
            <a:spcBef>
              <a:spcPct val="0"/>
            </a:spcBef>
            <a:spcAft>
              <a:spcPct val="35000"/>
            </a:spcAft>
          </a:pPr>
          <a:r>
            <a:rPr lang="en-GB" sz="1500" kern="1200" dirty="0" smtClean="0"/>
            <a:t>Οι πιο συντηρητική </a:t>
          </a:r>
          <a:r>
            <a:rPr lang="en-GB" sz="1500" kern="1200" dirty="0" err="1" smtClean="0"/>
            <a:t>δεξιά</a:t>
          </a:r>
          <a:r>
            <a:rPr lang="en-GB" sz="1500" kern="1200" dirty="0" smtClean="0"/>
            <a:t> </a:t>
          </a:r>
          <a:r>
            <a:rPr lang="en-GB" sz="1500" kern="1200" dirty="0" smtClean="0"/>
            <a:t>θ</a:t>
          </a:r>
          <a:r>
            <a:rPr lang="el-GR" sz="1500" kern="1200" dirty="0" err="1" smtClean="0"/>
            <a:t>εώρηση</a:t>
          </a:r>
          <a:r>
            <a:rPr lang="en-GB" sz="1500" kern="1200" dirty="0" smtClean="0"/>
            <a:t> </a:t>
          </a:r>
          <a:r>
            <a:rPr lang="en-GB" sz="1500" kern="1200" dirty="0" smtClean="0"/>
            <a:t>εγκωμιάζει τις αρετές που ενέχει η </a:t>
          </a:r>
          <a:r>
            <a:rPr lang="en-GB" sz="1500" kern="1200" dirty="0" err="1" smtClean="0"/>
            <a:t>δυν</a:t>
          </a:r>
          <a:r>
            <a:rPr lang="en-GB" sz="1500" kern="1200" dirty="0" smtClean="0"/>
            <a:t>ατότητα </a:t>
          </a:r>
          <a:r>
            <a:rPr lang="el-GR" sz="1500" kern="1200" dirty="0" smtClean="0"/>
            <a:t>η οποία παρέχεται </a:t>
          </a:r>
          <a:r>
            <a:rPr lang="en-GB" sz="1500" kern="1200" dirty="0" err="1" smtClean="0"/>
            <a:t>στις</a:t>
          </a:r>
          <a:r>
            <a:rPr lang="en-GB" sz="1500" kern="1200" dirty="0" smtClean="0"/>
            <a:t> </a:t>
          </a:r>
          <a:r>
            <a:rPr lang="en-GB" sz="1500" kern="1200" dirty="0" smtClean="0"/>
            <a:t>μικρές και μεσαίες επιχειρήσεις να έχουν πιο άμεση πρόσβαση στις δημόσιες συμβάσεις, απλοποιώντας τη διαδικασία προμηθειών και τυποποιώντας τις </a:t>
          </a:r>
          <a:r>
            <a:rPr lang="el-GR" sz="1500" kern="1200" dirty="0" smtClean="0"/>
            <a:t>μεθόδους </a:t>
          </a:r>
          <a:r>
            <a:rPr lang="en-GB" sz="1500" kern="1200" dirty="0" smtClean="0"/>
            <a:t>π</a:t>
          </a:r>
          <a:r>
            <a:rPr lang="en-GB" sz="1500" kern="1200" dirty="0" err="1" smtClean="0"/>
            <a:t>ρομηθειών</a:t>
          </a:r>
          <a:r>
            <a:rPr lang="en-GB" sz="1500" kern="1200" dirty="0" smtClean="0"/>
            <a:t> </a:t>
          </a:r>
          <a:r>
            <a:rPr lang="en-GB" sz="1500" kern="1200" dirty="0" smtClean="0"/>
            <a:t>κ.ά. </a:t>
          </a:r>
        </a:p>
        <a:p>
          <a:pPr lvl="0" algn="just" defTabSz="666750">
            <a:lnSpc>
              <a:spcPct val="90000"/>
            </a:lnSpc>
            <a:spcBef>
              <a:spcPct val="0"/>
            </a:spcBef>
            <a:spcAft>
              <a:spcPct val="35000"/>
            </a:spcAft>
          </a:pPr>
          <a:r>
            <a:rPr lang="en-GB" sz="1400" kern="1200" dirty="0" smtClean="0">
              <a:solidFill>
                <a:srgbClr val="FF0000"/>
              </a:solidFill>
            </a:rPr>
            <a:t>Πηγή: ttps://www.gov.uk/government/consultations/reforms-to-public-procurement   </a:t>
          </a:r>
          <a:endParaRPr lang="el-GR" sz="1400" kern="1200" dirty="0">
            <a:solidFill>
              <a:srgbClr val="FF0000"/>
            </a:solidFill>
          </a:endParaRPr>
        </a:p>
      </dsp:txBody>
      <dsp:txXfrm>
        <a:off x="-40324" y="2952330"/>
        <a:ext cx="5080884" cy="1885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CE6B4-9877-44B4-8AD7-140D86340714}">
      <dsp:nvSpPr>
        <dsp:cNvPr id="0" name=""/>
        <dsp:cNvSpPr/>
      </dsp:nvSpPr>
      <dsp:spPr>
        <a:xfrm>
          <a:off x="2046843" y="2331"/>
          <a:ext cx="1203275" cy="58475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kern="1200" dirty="0" smtClean="0">
              <a:solidFill>
                <a:schemeClr val="tx1"/>
              </a:solidFill>
            </a:rPr>
            <a:t>Ακατάλληλες προδιαγραφές και σχεδιασμός</a:t>
          </a:r>
          <a:endParaRPr lang="el-GR" sz="1000" b="1" kern="1200" dirty="0">
            <a:solidFill>
              <a:schemeClr val="tx1"/>
            </a:solidFill>
          </a:endParaRPr>
        </a:p>
      </dsp:txBody>
      <dsp:txXfrm>
        <a:off x="2075388" y="30876"/>
        <a:ext cx="1146185" cy="527666"/>
      </dsp:txXfrm>
    </dsp:sp>
    <dsp:sp modelId="{BDAE05C8-8905-4123-9534-2A4D66A4AA36}">
      <dsp:nvSpPr>
        <dsp:cNvPr id="0" name=""/>
        <dsp:cNvSpPr/>
      </dsp:nvSpPr>
      <dsp:spPr>
        <a:xfrm>
          <a:off x="980504" y="294709"/>
          <a:ext cx="3335954" cy="3335954"/>
        </a:xfrm>
        <a:custGeom>
          <a:avLst/>
          <a:gdLst/>
          <a:ahLst/>
          <a:cxnLst/>
          <a:rect l="0" t="0" r="0" b="0"/>
          <a:pathLst>
            <a:path>
              <a:moveTo>
                <a:pt x="2354418" y="147797"/>
              </a:moveTo>
              <a:arcTo wR="1667977" hR="1667977" stAng="17658102" swAng="571566"/>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AE07D41E-2F0A-47DB-8898-640282ADC7BE}">
      <dsp:nvSpPr>
        <dsp:cNvPr id="0" name=""/>
        <dsp:cNvSpPr/>
      </dsp:nvSpPr>
      <dsp:spPr>
        <a:xfrm>
          <a:off x="3360299" y="630341"/>
          <a:ext cx="1184518" cy="58475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kern="1200" dirty="0" smtClean="0">
              <a:solidFill>
                <a:schemeClr val="tx1"/>
              </a:solidFill>
            </a:rPr>
            <a:t>Μεταβολές στη μελέτη</a:t>
          </a:r>
          <a:endParaRPr lang="el-GR" sz="1000" b="1" kern="1200" dirty="0">
            <a:solidFill>
              <a:schemeClr val="tx1"/>
            </a:solidFill>
          </a:endParaRPr>
        </a:p>
      </dsp:txBody>
      <dsp:txXfrm>
        <a:off x="3388844" y="658886"/>
        <a:ext cx="1127428" cy="527666"/>
      </dsp:txXfrm>
    </dsp:sp>
    <dsp:sp modelId="{A554D4D2-B288-4E1B-9F8F-C7B9CBF50776}">
      <dsp:nvSpPr>
        <dsp:cNvPr id="0" name=""/>
        <dsp:cNvSpPr/>
      </dsp:nvSpPr>
      <dsp:spPr>
        <a:xfrm>
          <a:off x="980504" y="294709"/>
          <a:ext cx="3335954" cy="3335954"/>
        </a:xfrm>
        <a:custGeom>
          <a:avLst/>
          <a:gdLst/>
          <a:ahLst/>
          <a:cxnLst/>
          <a:rect l="0" t="0" r="0" b="0"/>
          <a:pathLst>
            <a:path>
              <a:moveTo>
                <a:pt x="3226985" y="1074984"/>
              </a:moveTo>
              <a:arcTo wR="1667977" hR="1667977" stAng="20350495" swAng="1063743"/>
            </a:path>
          </a:pathLst>
        </a:custGeom>
        <a:noFill/>
        <a:ln w="9525" cap="flat" cmpd="sng" algn="ctr">
          <a:solidFill>
            <a:schemeClr val="accent3">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837B1BB6-6741-488B-8F83-87166E5F53C2}">
      <dsp:nvSpPr>
        <dsp:cNvPr id="0" name=""/>
        <dsp:cNvSpPr/>
      </dsp:nvSpPr>
      <dsp:spPr>
        <a:xfrm>
          <a:off x="3716790" y="2041468"/>
          <a:ext cx="1115697" cy="58475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kern="1200" dirty="0" smtClean="0">
              <a:solidFill>
                <a:schemeClr val="tx1"/>
              </a:solidFill>
            </a:rPr>
            <a:t>Μη ρεαλιστική εκτίμηση τιμών</a:t>
          </a:r>
          <a:endParaRPr lang="el-GR" sz="1000" b="1" kern="1200" dirty="0">
            <a:solidFill>
              <a:schemeClr val="tx1"/>
            </a:solidFill>
          </a:endParaRPr>
        </a:p>
      </dsp:txBody>
      <dsp:txXfrm>
        <a:off x="3745335" y="2070013"/>
        <a:ext cx="1058607" cy="527666"/>
      </dsp:txXfrm>
    </dsp:sp>
    <dsp:sp modelId="{53DC224A-79ED-47A2-BEB8-B29E899FCCE2}">
      <dsp:nvSpPr>
        <dsp:cNvPr id="0" name=""/>
        <dsp:cNvSpPr/>
      </dsp:nvSpPr>
      <dsp:spPr>
        <a:xfrm>
          <a:off x="980504" y="294709"/>
          <a:ext cx="3335954" cy="3335954"/>
        </a:xfrm>
        <a:custGeom>
          <a:avLst/>
          <a:gdLst/>
          <a:ahLst/>
          <a:cxnLst/>
          <a:rect l="0" t="0" r="0" b="0"/>
          <a:pathLst>
            <a:path>
              <a:moveTo>
                <a:pt x="3140344" y="2451738"/>
              </a:moveTo>
              <a:arcTo wR="1667977" hR="1667977" stAng="1681620" swAng="834766"/>
            </a:path>
          </a:pathLst>
        </a:custGeom>
        <a:noFill/>
        <a:ln w="9525" cap="flat" cmpd="sng" algn="ctr">
          <a:solidFill>
            <a:schemeClr val="accent4">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FF0A582C-5D78-40BC-914B-2DBD53CFB8E8}">
      <dsp:nvSpPr>
        <dsp:cNvPr id="0" name=""/>
        <dsp:cNvSpPr/>
      </dsp:nvSpPr>
      <dsp:spPr>
        <a:xfrm>
          <a:off x="2822181" y="3173104"/>
          <a:ext cx="1100016" cy="584756"/>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sz="1000" kern="1200"/>
            <a:t>Μεροληπτική αισιοδοξία.</a:t>
          </a:r>
          <a:endParaRPr lang="el-GR" sz="1000" b="1" kern="1200" dirty="0">
            <a:solidFill>
              <a:schemeClr val="tx1"/>
            </a:solidFill>
          </a:endParaRPr>
        </a:p>
      </dsp:txBody>
      <dsp:txXfrm>
        <a:off x="2850726" y="3201649"/>
        <a:ext cx="1042926" cy="527666"/>
      </dsp:txXfrm>
    </dsp:sp>
    <dsp:sp modelId="{F7D5BB3E-91D6-4CCD-8FC9-F15726C40F26}">
      <dsp:nvSpPr>
        <dsp:cNvPr id="0" name=""/>
        <dsp:cNvSpPr/>
      </dsp:nvSpPr>
      <dsp:spPr>
        <a:xfrm>
          <a:off x="980504" y="294709"/>
          <a:ext cx="3335954" cy="3335954"/>
        </a:xfrm>
        <a:custGeom>
          <a:avLst/>
          <a:gdLst/>
          <a:ahLst/>
          <a:cxnLst/>
          <a:rect l="0" t="0" r="0" b="0"/>
          <a:pathLst>
            <a:path>
              <a:moveTo>
                <a:pt x="1774212" y="3332567"/>
              </a:moveTo>
              <a:arcTo wR="1667977" hR="1667977" stAng="5180898" swAng="419847"/>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5BF32DCF-9C7A-429D-839E-3F34BBDC30A0}">
      <dsp:nvSpPr>
        <dsp:cNvPr id="0" name=""/>
        <dsp:cNvSpPr/>
      </dsp:nvSpPr>
      <dsp:spPr>
        <a:xfrm>
          <a:off x="1365903" y="3173104"/>
          <a:ext cx="1117739" cy="58475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kern="1200" dirty="0" smtClean="0">
              <a:solidFill>
                <a:schemeClr val="tx1"/>
              </a:solidFill>
            </a:rPr>
            <a:t>Περιπλοκότητα συμβάσεων</a:t>
          </a:r>
          <a:endParaRPr lang="el-GR" sz="1000" b="1" kern="1200" dirty="0">
            <a:solidFill>
              <a:schemeClr val="tx1"/>
            </a:solidFill>
          </a:endParaRPr>
        </a:p>
      </dsp:txBody>
      <dsp:txXfrm>
        <a:off x="1394448" y="3201649"/>
        <a:ext cx="1060649" cy="527666"/>
      </dsp:txXfrm>
    </dsp:sp>
    <dsp:sp modelId="{9A52403F-5B8D-41CC-B88F-2811488ECEF4}">
      <dsp:nvSpPr>
        <dsp:cNvPr id="0" name=""/>
        <dsp:cNvSpPr/>
      </dsp:nvSpPr>
      <dsp:spPr>
        <a:xfrm>
          <a:off x="980504" y="294709"/>
          <a:ext cx="3335954" cy="3335954"/>
        </a:xfrm>
        <a:custGeom>
          <a:avLst/>
          <a:gdLst/>
          <a:ahLst/>
          <a:cxnLst/>
          <a:rect l="0" t="0" r="0" b="0"/>
          <a:pathLst>
            <a:path>
              <a:moveTo>
                <a:pt x="427256" y="2782768"/>
              </a:moveTo>
              <a:arcTo wR="1667977" hR="1667977" stAng="8283614" swAng="834766"/>
            </a:path>
          </a:pathLst>
        </a:custGeom>
        <a:noFill/>
        <a:ln w="9525" cap="flat" cmpd="sng" algn="ctr">
          <a:solidFill>
            <a:schemeClr val="accent6">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F8B59DB-29B6-4C89-A492-8A8C19498410}">
      <dsp:nvSpPr>
        <dsp:cNvPr id="0" name=""/>
        <dsp:cNvSpPr/>
      </dsp:nvSpPr>
      <dsp:spPr>
        <a:xfrm>
          <a:off x="424095" y="2041468"/>
          <a:ext cx="1196456" cy="58475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kern="1200" dirty="0" smtClean="0">
              <a:solidFill>
                <a:schemeClr val="tx1"/>
              </a:solidFill>
            </a:rPr>
            <a:t>Ακατάλληλες προμήθειες</a:t>
          </a:r>
          <a:endParaRPr lang="el-GR" sz="1000" b="1" kern="1200" dirty="0">
            <a:solidFill>
              <a:schemeClr val="tx1"/>
            </a:solidFill>
          </a:endParaRPr>
        </a:p>
      </dsp:txBody>
      <dsp:txXfrm>
        <a:off x="452640" y="2070013"/>
        <a:ext cx="1139366" cy="527666"/>
      </dsp:txXfrm>
    </dsp:sp>
    <dsp:sp modelId="{317527E8-AC9B-4FD9-9DBD-607940667A40}">
      <dsp:nvSpPr>
        <dsp:cNvPr id="0" name=""/>
        <dsp:cNvSpPr/>
      </dsp:nvSpPr>
      <dsp:spPr>
        <a:xfrm>
          <a:off x="980504" y="294709"/>
          <a:ext cx="3335954" cy="3335954"/>
        </a:xfrm>
        <a:custGeom>
          <a:avLst/>
          <a:gdLst/>
          <a:ahLst/>
          <a:cxnLst/>
          <a:rect l="0" t="0" r="0" b="0"/>
          <a:pathLst>
            <a:path>
              <a:moveTo>
                <a:pt x="2434" y="1577890"/>
              </a:moveTo>
              <a:arcTo wR="1667977" hR="1667977" stAng="10985762" swAng="1063743"/>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EDE36F49-C216-4252-A454-40FDC908B6C6}">
      <dsp:nvSpPr>
        <dsp:cNvPr id="0" name=""/>
        <dsp:cNvSpPr/>
      </dsp:nvSpPr>
      <dsp:spPr>
        <a:xfrm>
          <a:off x="731202" y="630341"/>
          <a:ext cx="1226405" cy="58475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kern="1200" dirty="0" smtClean="0">
              <a:solidFill>
                <a:schemeClr val="tx1"/>
              </a:solidFill>
            </a:rPr>
            <a:t>Επιχειρηματική νοοτροπία αντιπαράθεσης</a:t>
          </a:r>
          <a:endParaRPr lang="el-GR" sz="1000" b="1" kern="1200" dirty="0">
            <a:solidFill>
              <a:schemeClr val="tx1"/>
            </a:solidFill>
          </a:endParaRPr>
        </a:p>
      </dsp:txBody>
      <dsp:txXfrm>
        <a:off x="759747" y="658886"/>
        <a:ext cx="1169315" cy="527666"/>
      </dsp:txXfrm>
    </dsp:sp>
    <dsp:sp modelId="{A4537760-9158-4297-BDA8-21D7119CAF27}">
      <dsp:nvSpPr>
        <dsp:cNvPr id="0" name=""/>
        <dsp:cNvSpPr/>
      </dsp:nvSpPr>
      <dsp:spPr>
        <a:xfrm>
          <a:off x="980504" y="294709"/>
          <a:ext cx="3335954" cy="3335954"/>
        </a:xfrm>
        <a:custGeom>
          <a:avLst/>
          <a:gdLst/>
          <a:ahLst/>
          <a:cxnLst/>
          <a:rect l="0" t="0" r="0" b="0"/>
          <a:pathLst>
            <a:path>
              <a:moveTo>
                <a:pt x="739416" y="282364"/>
              </a:moveTo>
              <a:arcTo wR="1667977" hR="1667977" stAng="14170333" swAng="571566"/>
            </a:path>
          </a:pathLst>
        </a:custGeom>
        <a:noFill/>
        <a:ln w="9525" cap="flat" cmpd="sng" algn="ctr">
          <a:solidFill>
            <a:schemeClr val="accent3">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AD6D8A8-3AC8-4284-AC52-6B04A9E4BEFC}" type="datetimeFigureOut">
              <a:rPr lang="en-GB"/>
              <a:pPr>
                <a:defRPr/>
              </a:pPr>
              <a:t>23/11/2015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0B62FEE-2927-483B-89C6-E2417FAAF8F4}" type="slidenum">
              <a:rPr lang="en-GB"/>
              <a:pPr>
                <a:defRPr/>
              </a:pPr>
              <a:t>‹#›</a:t>
            </a:fld>
            <a:endParaRPr lang="el-GR"/>
          </a:p>
        </p:txBody>
      </p:sp>
    </p:spTree>
    <p:extLst>
      <p:ext uri="{BB962C8B-B14F-4D97-AF65-F5344CB8AC3E}">
        <p14:creationId xmlns:p14="http://schemas.microsoft.com/office/powerpoint/2010/main" val="5507818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extLst>
      <p:ext uri="{BB962C8B-B14F-4D97-AF65-F5344CB8AC3E}">
        <p14:creationId xmlns:p14="http://schemas.microsoft.com/office/powerpoint/2010/main" val="3230422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extLst>
      <p:ext uri="{BB962C8B-B14F-4D97-AF65-F5344CB8AC3E}">
        <p14:creationId xmlns:p14="http://schemas.microsoft.com/office/powerpoint/2010/main" val="1516916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2856"/>
            <a:ext cx="7772400" cy="1470025"/>
          </a:xfrm>
        </p:spPr>
        <p:txBody>
          <a:bodyPr/>
          <a:lstStyle>
            <a:lvl1pPr>
              <a:defRPr>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356992"/>
            <a:ext cx="6400800" cy="1752600"/>
          </a:xfrm>
        </p:spPr>
        <p:txBody>
          <a:bodyPr/>
          <a:lstStyle>
            <a:lvl1pPr marL="0" indent="0" algn="l">
              <a:buNone/>
              <a:defRPr baseline="0">
                <a:solidFill>
                  <a:srgbClr val="D6C43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pPr>
              <a:defRPr/>
            </a:pPr>
            <a:fld id="{610A119A-C1C3-4D2B-A716-29B90D9C3EE4}" type="datetimeFigureOut">
              <a:rPr lang="en-GB"/>
              <a:pPr>
                <a:defRPr/>
              </a:pPr>
              <a:t>23/11/2015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E79834E-102F-4EBF-9843-9243B407E561}"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43C6750-B84A-4675-9934-AB87EB55D0CB}" type="datetimeFigureOut">
              <a:rPr lang="en-GB"/>
              <a:pPr>
                <a:defRPr/>
              </a:pPr>
              <a:t>23/11/2015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88E4C21-CBF6-469C-BD54-F2D55C41D04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B520D98-ACB2-43AB-9D97-D1921631F151}" type="datetimeFigureOut">
              <a:rPr lang="en-GB"/>
              <a:pPr>
                <a:defRPr/>
              </a:pPr>
              <a:t>23/11/2015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39627BD-46FB-49BB-816F-56190DB4639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D1C4691-2A4C-4691-BA15-687F7E9A8BAC}" type="datetimeFigureOut">
              <a:rPr lang="en-GB"/>
              <a:pPr>
                <a:defRPr/>
              </a:pPr>
              <a:t>23/11/2015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A5CB959-54D3-40C2-A954-BE49DFDBF46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2420888"/>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683568" y="90872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7A7F70A-BA6B-4224-96EC-3EA169AEAD9A}" type="datetimeFigureOut">
              <a:rPr lang="en-GB"/>
              <a:pPr>
                <a:defRPr/>
              </a:pPr>
              <a:t>23/11/2015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859FFA1-094C-4A59-A0B8-374EF627D86C}"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8C7AAAB-0612-4F95-B8A1-FD1532FB00C8}" type="datetimeFigureOut">
              <a:rPr lang="en-GB"/>
              <a:pPr>
                <a:defRPr/>
              </a:pPr>
              <a:t>23/11/2015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960FE5E-33CC-4558-AE91-16C2D51D3D16}"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ECB027C5-8FB0-472E-9B0A-F516DDC6E92B}" type="datetimeFigureOut">
              <a:rPr lang="en-GB"/>
              <a:pPr>
                <a:defRPr/>
              </a:pPr>
              <a:t>23/11/2015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E8FB71C4-BD3A-4F32-9083-5DCCDAE50EB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FB0E849-4A05-4C4C-8269-FAE32086A7F7}" type="datetimeFigureOut">
              <a:rPr lang="en-GB"/>
              <a:pPr>
                <a:defRPr/>
              </a:pPr>
              <a:t>23/11/2015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53720CAF-7C5B-4BAB-9ED5-E027839D80C2}"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0F3B9-3C9E-4D8C-9F30-40F322E5BFF5}" type="datetimeFigureOut">
              <a:rPr lang="en-GB"/>
              <a:pPr>
                <a:defRPr/>
              </a:pPr>
              <a:t>23/11/2015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0F8E96A-D7F3-4D82-823C-1A459573640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AAA6AF-F9C8-4010-9118-48854B064EE8}" type="datetimeFigureOut">
              <a:rPr lang="en-GB"/>
              <a:pPr>
                <a:defRPr/>
              </a:pPr>
              <a:t>23/11/2015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5ABD0D2-4608-4713-96CF-EFA65006FDC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4B6F71-7FCB-4A22-BCBB-4236B37671A1}" type="datetimeFigureOut">
              <a:rPr lang="en-GB"/>
              <a:pPr>
                <a:defRPr/>
              </a:pPr>
              <a:t>23/11/2015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B13166D-0DCB-43CB-9C09-8C9ECCF4F2FC}"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blip>
          <a:srcRect/>
          <a:stretch>
            <a:fillRect l="-1000" r="-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17EB52E-595E-47B4-A20E-E30441F0C3AA}" type="datetimeFigureOut">
              <a:rPr lang="en-GB"/>
              <a:pPr>
                <a:defRPr/>
              </a:pPr>
              <a:t>23/11/2015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B0BDB98-0DBA-4001-BE6F-CE1027F4B71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l" rtl="0" fontAlgn="base">
        <a:spcBef>
          <a:spcPct val="0"/>
        </a:spcBef>
        <a:spcAft>
          <a:spcPct val="0"/>
        </a:spcAft>
        <a:defRPr sz="3500" kern="1200">
          <a:solidFill>
            <a:srgbClr val="17375E"/>
          </a:solidFill>
          <a:latin typeface="+mj-lt"/>
          <a:ea typeface="+mj-ea"/>
          <a:cs typeface="+mj-cs"/>
        </a:defRPr>
      </a:lvl1pPr>
      <a:lvl2pPr algn="l" rtl="0" fontAlgn="base">
        <a:spcBef>
          <a:spcPct val="0"/>
        </a:spcBef>
        <a:spcAft>
          <a:spcPct val="0"/>
        </a:spcAft>
        <a:defRPr sz="3500">
          <a:solidFill>
            <a:srgbClr val="17375E"/>
          </a:solidFill>
          <a:latin typeface="Arial" charset="0"/>
        </a:defRPr>
      </a:lvl2pPr>
      <a:lvl3pPr algn="l" rtl="0" fontAlgn="base">
        <a:spcBef>
          <a:spcPct val="0"/>
        </a:spcBef>
        <a:spcAft>
          <a:spcPct val="0"/>
        </a:spcAft>
        <a:defRPr sz="3500">
          <a:solidFill>
            <a:srgbClr val="17375E"/>
          </a:solidFill>
          <a:latin typeface="Arial" charset="0"/>
        </a:defRPr>
      </a:lvl3pPr>
      <a:lvl4pPr algn="l" rtl="0" fontAlgn="base">
        <a:spcBef>
          <a:spcPct val="0"/>
        </a:spcBef>
        <a:spcAft>
          <a:spcPct val="0"/>
        </a:spcAft>
        <a:defRPr sz="3500">
          <a:solidFill>
            <a:srgbClr val="17375E"/>
          </a:solidFill>
          <a:latin typeface="Arial" charset="0"/>
        </a:defRPr>
      </a:lvl4pPr>
      <a:lvl5pPr algn="l" rtl="0" fontAlgn="base">
        <a:spcBef>
          <a:spcPct val="0"/>
        </a:spcBef>
        <a:spcAft>
          <a:spcPct val="0"/>
        </a:spcAft>
        <a:defRPr sz="3500">
          <a:solidFill>
            <a:srgbClr val="17375E"/>
          </a:solidFill>
          <a:latin typeface="Arial" charset="0"/>
        </a:defRPr>
      </a:lvl5pPr>
      <a:lvl6pPr marL="457200" algn="l" rtl="0" fontAlgn="base">
        <a:spcBef>
          <a:spcPct val="0"/>
        </a:spcBef>
        <a:spcAft>
          <a:spcPct val="0"/>
        </a:spcAft>
        <a:defRPr sz="3500">
          <a:solidFill>
            <a:srgbClr val="17375E"/>
          </a:solidFill>
          <a:latin typeface="Arial" charset="0"/>
        </a:defRPr>
      </a:lvl6pPr>
      <a:lvl7pPr marL="914400" algn="l" rtl="0" fontAlgn="base">
        <a:spcBef>
          <a:spcPct val="0"/>
        </a:spcBef>
        <a:spcAft>
          <a:spcPct val="0"/>
        </a:spcAft>
        <a:defRPr sz="3500">
          <a:solidFill>
            <a:srgbClr val="17375E"/>
          </a:solidFill>
          <a:latin typeface="Arial" charset="0"/>
        </a:defRPr>
      </a:lvl7pPr>
      <a:lvl8pPr marL="1371600" algn="l" rtl="0" fontAlgn="base">
        <a:spcBef>
          <a:spcPct val="0"/>
        </a:spcBef>
        <a:spcAft>
          <a:spcPct val="0"/>
        </a:spcAft>
        <a:defRPr sz="3500">
          <a:solidFill>
            <a:srgbClr val="17375E"/>
          </a:solidFill>
          <a:latin typeface="Arial" charset="0"/>
        </a:defRPr>
      </a:lvl8pPr>
      <a:lvl9pPr marL="1828800" algn="l" rtl="0" fontAlgn="base">
        <a:spcBef>
          <a:spcPct val="0"/>
        </a:spcBef>
        <a:spcAft>
          <a:spcPct val="0"/>
        </a:spcAft>
        <a:defRPr sz="3500">
          <a:solidFill>
            <a:srgbClr val="17375E"/>
          </a:solidFill>
          <a:latin typeface="Arial" charset="0"/>
        </a:defRPr>
      </a:lvl9pPr>
    </p:titleStyle>
    <p:bodyStyle>
      <a:lvl1pPr marL="342900" indent="-342900" algn="l" rtl="0" fontAlgn="base">
        <a:spcBef>
          <a:spcPct val="20000"/>
        </a:spcBef>
        <a:spcAft>
          <a:spcPct val="0"/>
        </a:spcAft>
        <a:buFont typeface="Arial" charset="0"/>
        <a:buChar char="•"/>
        <a:defRPr sz="2600" kern="1200">
          <a:solidFill>
            <a:srgbClr val="17375E"/>
          </a:solidFill>
          <a:latin typeface="+mn-lt"/>
          <a:ea typeface="+mn-ea"/>
          <a:cs typeface="+mn-cs"/>
        </a:defRPr>
      </a:lvl1pPr>
      <a:lvl2pPr marL="742950" indent="-285750" algn="l" rtl="0" fontAlgn="base">
        <a:spcBef>
          <a:spcPct val="20000"/>
        </a:spcBef>
        <a:spcAft>
          <a:spcPct val="0"/>
        </a:spcAft>
        <a:buFont typeface="Arial" charset="0"/>
        <a:buChar char="–"/>
        <a:defRPr sz="2200" kern="1200">
          <a:solidFill>
            <a:srgbClr val="17375E"/>
          </a:solidFill>
          <a:latin typeface="+mn-lt"/>
          <a:ea typeface="+mn-ea"/>
          <a:cs typeface="+mn-cs"/>
        </a:defRPr>
      </a:lvl2pPr>
      <a:lvl3pPr marL="1143000" indent="-228600" algn="l" rtl="0" fontAlgn="base">
        <a:spcBef>
          <a:spcPct val="20000"/>
        </a:spcBef>
        <a:spcAft>
          <a:spcPct val="0"/>
        </a:spcAft>
        <a:buFont typeface="Arial" charset="0"/>
        <a:buChar char="•"/>
        <a:defRPr kern="1200">
          <a:solidFill>
            <a:srgbClr val="17375E"/>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rgbClr val="17375E"/>
          </a:solidFill>
          <a:latin typeface="+mn-lt"/>
          <a:ea typeface="+mn-ea"/>
          <a:cs typeface="+mn-cs"/>
        </a:defRPr>
      </a:lvl4pPr>
      <a:lvl5pPr marL="2057400" indent="-228600" algn="l" rtl="0" fontAlgn="base">
        <a:spcBef>
          <a:spcPct val="20000"/>
        </a:spcBef>
        <a:spcAft>
          <a:spcPct val="0"/>
        </a:spcAft>
        <a:buFont typeface="Arial" charset="0"/>
        <a:buChar char="»"/>
        <a:defRPr sz="1200" kern="1200">
          <a:solidFill>
            <a:srgbClr val="17375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onsilium.europa.eu/uedocs/cms_data/docs/pressdata/en/intm/140975.pdf"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r>
              <a:rPr lang="el-GR" dirty="0" smtClean="0"/>
              <a:t>Τιμή </a:t>
            </a:r>
            <a:r>
              <a:rPr lang="el-GR" dirty="0" smtClean="0"/>
              <a:t>ή κόστος</a:t>
            </a:r>
            <a:r>
              <a:rPr lang="el-GR" dirty="0" smtClean="0"/>
              <a:t>; Η βρετανική προσέγγιση των πρακτικών σύναψης δημοσίων συμβάσεων </a:t>
            </a:r>
            <a:r>
              <a:rPr lang="en-US" dirty="0" smtClean="0"/>
              <a:t/>
            </a:r>
            <a:br>
              <a:rPr lang="en-US" dirty="0" smtClean="0"/>
            </a:br>
            <a:r>
              <a:rPr lang="el-GR" sz="1600" dirty="0" smtClean="0"/>
              <a:t>18 </a:t>
            </a:r>
            <a:r>
              <a:rPr lang="el-GR" sz="1600" dirty="0" smtClean="0"/>
              <a:t>Νοεμβρίου 2015</a:t>
            </a:r>
            <a:r>
              <a:rPr lang="el-GR" dirty="0" smtClean="0"/>
              <a:t> </a:t>
            </a:r>
          </a:p>
        </p:txBody>
      </p:sp>
      <p:sp>
        <p:nvSpPr>
          <p:cNvPr id="3" name="Subtitle 2"/>
          <p:cNvSpPr>
            <a:spLocks noGrp="1"/>
          </p:cNvSpPr>
          <p:nvPr>
            <p:ph type="subTitle" idx="1"/>
          </p:nvPr>
        </p:nvSpPr>
        <p:spPr>
          <a:xfrm>
            <a:off x="1371600" y="3933056"/>
            <a:ext cx="7664450" cy="1872208"/>
          </a:xfrm>
        </p:spPr>
        <p:txBody>
          <a:bodyPr rtlCol="0">
            <a:normAutofit/>
          </a:bodyPr>
          <a:lstStyle/>
          <a:p>
            <a:pPr fontAlgn="auto">
              <a:spcAft>
                <a:spcPts val="0"/>
              </a:spcAft>
              <a:defRPr/>
            </a:pPr>
            <a:endParaRPr lang="el-GR" sz="1800" dirty="0" smtClean="0"/>
          </a:p>
          <a:p>
            <a:pPr fontAlgn="auto">
              <a:spcBef>
                <a:spcPts val="0"/>
              </a:spcBef>
              <a:spcAft>
                <a:spcPts val="0"/>
              </a:spcAft>
              <a:defRPr/>
            </a:pPr>
            <a:r>
              <a:rPr lang="el-GR" sz="2000" dirty="0" smtClean="0"/>
              <a:t>Professor David J. Edwards </a:t>
            </a:r>
          </a:p>
          <a:p>
            <a:pPr fontAlgn="auto">
              <a:spcBef>
                <a:spcPts val="0"/>
              </a:spcBef>
              <a:spcAft>
                <a:spcPts val="0"/>
              </a:spcAft>
              <a:defRPr/>
            </a:pPr>
            <a:r>
              <a:rPr lang="el-GR" sz="2000" dirty="0" smtClean="0"/>
              <a:t>BSc, PhD, MABS, MCMPE, Assoc.HM.RE, FIoQ</a:t>
            </a:r>
            <a:endParaRPr lang="el-GR" sz="2000" dirty="0"/>
          </a:p>
          <a:p>
            <a:pPr fontAlgn="auto">
              <a:spcAft>
                <a:spcPts val="0"/>
              </a:spcAft>
              <a:buFont typeface="Arial" pitchFamily="34" charset="0"/>
              <a:buNone/>
              <a:defRPr/>
            </a:pPr>
            <a:endParaRPr lang="el-GR" sz="2000" dirty="0" smtClean="0"/>
          </a:p>
          <a:p>
            <a:pPr fontAlgn="auto">
              <a:spcAft>
                <a:spcPts val="0"/>
              </a:spcAft>
              <a:buFont typeface="Arial" pitchFamily="34" charset="0"/>
              <a:buNone/>
              <a:defRPr/>
            </a:pPr>
            <a:endParaRPr lang="el-GR" sz="2000" dirty="0"/>
          </a:p>
          <a:p>
            <a:pPr fontAlgn="auto">
              <a:spcAft>
                <a:spcPts val="0"/>
              </a:spcAft>
              <a:buFont typeface="Arial" pitchFamily="34" charset="0"/>
              <a:buNone/>
              <a:defRPr/>
            </a:pPr>
            <a:endParaRPr lang="el-GR" sz="2000"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3400" dirty="0" smtClean="0"/>
              <a:t>Κόστος οδικών υποδομών στην Ευρώπη</a:t>
            </a:r>
            <a:endParaRPr lang="el-GR" sz="3400" dirty="0"/>
          </a:p>
        </p:txBody>
      </p:sp>
      <p:graphicFrame>
        <p:nvGraphicFramePr>
          <p:cNvPr id="4" name="10 - Γράφημα"/>
          <p:cNvGraphicFramePr>
            <a:graphicFrameLocks noGrp="1"/>
          </p:cNvGraphicFramePr>
          <p:nvPr>
            <p:ph idx="1"/>
          </p:nvPr>
        </p:nvGraphicFramePr>
        <p:xfrm>
          <a:off x="611560" y="1196753"/>
          <a:ext cx="8157592"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95536" y="4826675"/>
            <a:ext cx="8568952" cy="830997"/>
          </a:xfrm>
          <a:prstGeom prst="rect">
            <a:avLst/>
          </a:prstGeom>
        </p:spPr>
        <p:txBody>
          <a:bodyPr wrap="square">
            <a:spAutoFit/>
          </a:bodyPr>
          <a:lstStyle/>
          <a:p>
            <a:r>
              <a:rPr lang="el-GR" sz="1200" u="sng" dirty="0" smtClean="0"/>
              <a:t>Πηγή:</a:t>
            </a:r>
          </a:p>
          <a:p>
            <a:r>
              <a:rPr lang="el-GR" sz="1200" b="1" dirty="0" smtClean="0"/>
              <a:t>CE Delft Λύσεις για το περιβάλλον, την οικονομία και την τεχνολογία</a:t>
            </a:r>
          </a:p>
          <a:p>
            <a:endParaRPr lang="el-GR" sz="1200" b="1" dirty="0" smtClean="0"/>
          </a:p>
          <a:p>
            <a:r>
              <a:rPr lang="el-GR" sz="1200" dirty="0" smtClean="0"/>
              <a:t>Δημοσιεύθηκε στη μελέτη “Internalisation Measures and Policies for all external cost of Transport (IMPACT) – Deliverable 2”</a:t>
            </a:r>
            <a:endParaRPr lang="el-GR"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274638"/>
            <a:ext cx="8229600" cy="1143000"/>
          </a:xfrm>
        </p:spPr>
        <p:txBody>
          <a:bodyPr/>
          <a:lstStyle/>
          <a:p>
            <a:r>
              <a:rPr lang="el-GR" sz="2800" dirty="0" smtClean="0"/>
              <a:t>Αντοχή στον χρόνο… μια σημαντική πτυχή των δημοσίων συμβάσεων που συχνά ξεχνάμε</a:t>
            </a:r>
            <a:endParaRPr lang="el-GR" sz="2800" dirty="0"/>
          </a:p>
        </p:txBody>
      </p:sp>
      <p:sp>
        <p:nvSpPr>
          <p:cNvPr id="3" name="Content Placeholder 2"/>
          <p:cNvSpPr>
            <a:spLocks noGrp="1"/>
          </p:cNvSpPr>
          <p:nvPr>
            <p:ph idx="1"/>
          </p:nvPr>
        </p:nvSpPr>
        <p:spPr>
          <a:xfrm>
            <a:off x="467544" y="1196752"/>
            <a:ext cx="8229600" cy="5001419"/>
          </a:xfrm>
        </p:spPr>
        <p:txBody>
          <a:bodyPr/>
          <a:lstStyle/>
          <a:p>
            <a:pPr lvl="1" algn="just">
              <a:buFont typeface="Wingdings" panose="05000000000000000000" pitchFamily="2" charset="2"/>
              <a:buChar char="Ø"/>
            </a:pPr>
            <a:endParaRPr lang="en-GB" sz="1400" dirty="0">
              <a:solidFill>
                <a:schemeClr val="tx1"/>
              </a:solidFill>
            </a:endParaRPr>
          </a:p>
          <a:p>
            <a:pPr lvl="1">
              <a:buFont typeface="Wingdings" panose="05000000000000000000" pitchFamily="2" charset="2"/>
              <a:buChar char="Ø"/>
            </a:pPr>
            <a:endParaRPr lang="en-GB" sz="1400" dirty="0">
              <a:solidFill>
                <a:schemeClr val="tx1"/>
              </a:solidFill>
            </a:endParaRPr>
          </a:p>
          <a:p>
            <a:pPr marL="0" indent="0">
              <a:buNone/>
            </a:pPr>
            <a:endParaRPr lang="en-GB" sz="1800" dirty="0" smtClean="0">
              <a:solidFill>
                <a:schemeClr val="tx1"/>
              </a:solidFill>
            </a:endParaRPr>
          </a:p>
          <a:p>
            <a:pPr lvl="1">
              <a:buFont typeface="Wingdings" panose="05000000000000000000" pitchFamily="2" charset="2"/>
              <a:buChar char="Ø"/>
            </a:pPr>
            <a:endParaRPr lang="en-GB" sz="1400" dirty="0" smtClean="0">
              <a:solidFill>
                <a:schemeClr val="tx1"/>
              </a:solidFill>
            </a:endParaRPr>
          </a:p>
          <a:p>
            <a:pPr marL="0" indent="0">
              <a:buNone/>
            </a:pPr>
            <a:endParaRPr lang="en-GB" sz="1800" dirty="0">
              <a:solidFill>
                <a:schemeClr val="tx1"/>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260190"/>
            <a:ext cx="4439416" cy="4175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79512" y="1758875"/>
            <a:ext cx="4514307" cy="2893100"/>
          </a:xfrm>
          <a:prstGeom prst="rect">
            <a:avLst/>
          </a:prstGeom>
          <a:solidFill>
            <a:schemeClr val="bg1"/>
          </a:solidFill>
        </p:spPr>
        <p:txBody>
          <a:bodyPr wrap="square">
            <a:spAutoFit/>
          </a:bodyPr>
          <a:lstStyle/>
          <a:p>
            <a:pPr marL="342900" indent="-342900">
              <a:buFont typeface="Wingdings" panose="05000000000000000000" pitchFamily="2" charset="2"/>
              <a:buChar char="Ø"/>
            </a:pPr>
            <a:r>
              <a:rPr lang="el-GR" sz="1400" dirty="0" smtClean="0"/>
              <a:t>Σε μια εποχή λιτότητας, το βλέμμα πρέπει να είναι σταθερά προσηλωμένο στο μέλλον. </a:t>
            </a:r>
          </a:p>
          <a:p>
            <a:pPr marL="342900" indent="-342900">
              <a:buFont typeface="Wingdings" panose="05000000000000000000" pitchFamily="2" charset="2"/>
              <a:buChar char="Ø"/>
            </a:pPr>
            <a:endParaRPr lang="el-GR" sz="1400" dirty="0" smtClean="0"/>
          </a:p>
          <a:p>
            <a:pPr marL="342900" indent="-342900">
              <a:buFont typeface="Wingdings" panose="05000000000000000000" pitchFamily="2" charset="2"/>
              <a:buChar char="Ø"/>
            </a:pPr>
            <a:r>
              <a:rPr lang="el-GR" sz="1400" dirty="0" smtClean="0"/>
              <a:t>Επειδή οι περιβαλλοντικές πτυχές συνεχώς μεταβάλλονται ολοένα και ταχύτερα, οι απαιτήσεις που οι υποδομές μας πρέπει να πληρούν, σε ό,τι αφορά την υγεία και την ασφάλεια, την ευελιξία και την </a:t>
            </a:r>
            <a:r>
              <a:rPr lang="el-GR" sz="1400" dirty="0" smtClean="0"/>
              <a:t>αποδοτικότητα, </a:t>
            </a:r>
            <a:r>
              <a:rPr lang="el-GR" sz="1400" dirty="0" smtClean="0"/>
              <a:t>γίνονται ολοένα και πιο αυστηρές.</a:t>
            </a:r>
          </a:p>
          <a:p>
            <a:pPr marL="285750" indent="-285750">
              <a:buFont typeface="Wingdings" panose="05000000000000000000" pitchFamily="2" charset="2"/>
              <a:buChar char="Ø"/>
            </a:pPr>
            <a:endParaRPr lang="el-GR" sz="1400" dirty="0" smtClean="0"/>
          </a:p>
          <a:p>
            <a:pPr marL="342900" indent="-342900">
              <a:buFont typeface="Wingdings" panose="05000000000000000000" pitchFamily="2" charset="2"/>
              <a:buChar char="Ø"/>
            </a:pPr>
            <a:r>
              <a:rPr lang="el-GR" sz="1400" dirty="0" smtClean="0"/>
              <a:t>Η καλύτερη λύση μπορεί να κατασκευαστεί με το μικρότερο κόστος </a:t>
            </a:r>
            <a:r>
              <a:rPr lang="el-GR" sz="1400" dirty="0" smtClean="0"/>
              <a:t>αν ληφθεί υπόψη η διάρκεια </a:t>
            </a:r>
            <a:r>
              <a:rPr lang="el-GR" sz="1400" dirty="0" smtClean="0"/>
              <a:t>ζωής ενός έργου.</a:t>
            </a:r>
            <a:endParaRPr lang="el-GR" sz="1400" dirty="0"/>
          </a:p>
        </p:txBody>
      </p:sp>
    </p:spTree>
    <p:extLst>
      <p:ext uri="{BB962C8B-B14F-4D97-AF65-F5344CB8AC3E}">
        <p14:creationId xmlns:p14="http://schemas.microsoft.com/office/powerpoint/2010/main" val="32583405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6">
                                            <p:txEl>
                                              <p:pRg st="0" end="0"/>
                                            </p:txEl>
                                          </p:spTgt>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6">
                                            <p:txEl>
                                              <p:pRg st="2" end="2"/>
                                            </p:txEl>
                                          </p:spTgt>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p:cTn id="23"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5" dur="500"/>
                                        <p:tgtEl>
                                          <p:spTgt spid="6">
                                            <p:txEl>
                                              <p:pRg st="4" end="4"/>
                                            </p:txEl>
                                          </p:spTgt>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691680" y="1276475"/>
            <a:ext cx="6264696" cy="4161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07488" y="81969"/>
            <a:ext cx="8903332" cy="754743"/>
          </a:xfrm>
        </p:spPr>
        <p:txBody>
          <a:bodyPr/>
          <a:lstStyle/>
          <a:p>
            <a:r>
              <a:rPr lang="el-GR" sz="2600" dirty="0" smtClean="0"/>
              <a:t>Πρακτικές σύναψης δημοσίων συμβάσεων: </a:t>
            </a:r>
            <a:r>
              <a:rPr lang="el-GR" sz="2600" dirty="0" smtClean="0"/>
              <a:t>συμπεράσματα</a:t>
            </a:r>
            <a:endParaRPr lang="el-GR" sz="2600" dirty="0"/>
          </a:p>
        </p:txBody>
      </p:sp>
      <p:sp>
        <p:nvSpPr>
          <p:cNvPr id="3" name="Content Placeholder 2"/>
          <p:cNvSpPr>
            <a:spLocks noGrp="1"/>
          </p:cNvSpPr>
          <p:nvPr>
            <p:ph idx="1"/>
          </p:nvPr>
        </p:nvSpPr>
        <p:spPr>
          <a:xfrm>
            <a:off x="323528" y="864390"/>
            <a:ext cx="8496944" cy="5065712"/>
          </a:xfrm>
        </p:spPr>
        <p:txBody>
          <a:bodyPr/>
          <a:lstStyle/>
          <a:p>
            <a:pPr marL="628650" lvl="1" indent="-268288" algn="just">
              <a:buFont typeface="Wingdings" panose="05000000000000000000" pitchFamily="2" charset="2"/>
              <a:buChar char="Ø"/>
            </a:pPr>
            <a:r>
              <a:rPr lang="el-GR" sz="1400" b="1" dirty="0" smtClean="0"/>
              <a:t>Ταυτίζεται </a:t>
            </a:r>
            <a:r>
              <a:rPr lang="el-GR" sz="1400" b="1" dirty="0" smtClean="0"/>
              <a:t>λοιπόν η </a:t>
            </a:r>
            <a:r>
              <a:rPr lang="el-GR" sz="1400" b="1" dirty="0" smtClean="0"/>
              <a:t>τιμή με το κόστος; </a:t>
            </a:r>
            <a:r>
              <a:rPr lang="el-GR" sz="1400" dirty="0" smtClean="0"/>
              <a:t>Όχι. Επανειλημμένως έχει ιστορικά αποδειχθεί ότι η χαμηλότερη τιμή συνεπάγεται υψηλότερο κόστος. Με δική μας ευθύνη αγνοούμε το γεγονός αυτό. </a:t>
            </a:r>
          </a:p>
          <a:p>
            <a:pPr marL="628650" lvl="1" indent="-268288" algn="just">
              <a:buFont typeface="Wingdings" panose="05000000000000000000" pitchFamily="2" charset="2"/>
              <a:buChar char="Ø"/>
            </a:pPr>
            <a:endParaRPr lang="el-GR" sz="1050" dirty="0" smtClean="0"/>
          </a:p>
          <a:p>
            <a:pPr marL="628650" lvl="1" indent="-268288" algn="just">
              <a:buFont typeface="Wingdings" panose="05000000000000000000" pitchFamily="2" charset="2"/>
              <a:buChar char="Ø"/>
            </a:pPr>
            <a:r>
              <a:rPr lang="el-GR" sz="1400" b="1" dirty="0" smtClean="0"/>
              <a:t>Πώς εφαρμόζονται οι ευρωπαϊκοί κανόνες σε εθνικό επίπεδο;</a:t>
            </a:r>
            <a:r>
              <a:rPr lang="el-GR" sz="1400" dirty="0" smtClean="0"/>
              <a:t> </a:t>
            </a:r>
            <a:r>
              <a:rPr lang="el-GR" sz="1400" dirty="0" smtClean="0"/>
              <a:t>Οι </a:t>
            </a:r>
            <a:r>
              <a:rPr lang="el-GR" sz="1400" dirty="0"/>
              <a:t>ό</a:t>
            </a:r>
            <a:r>
              <a:rPr lang="el-GR" sz="1400" dirty="0" smtClean="0"/>
              <a:t>ποιες </a:t>
            </a:r>
            <a:r>
              <a:rPr lang="el-GR" sz="1400" dirty="0" smtClean="0"/>
              <a:t>αποφάσεις ληφθούν κατά τη μεταβατική περίοδο (μέχρι τον Απρίλιο 2016) πρέπει να βασίζονται σε ακλόνητα ερευνητικά στοιχεία - μπορεί να απαιτούνται δοκιμές για να αυξηθεί η εμπιστοσύνη του κοινού.</a:t>
            </a:r>
          </a:p>
          <a:p>
            <a:pPr marL="628650" lvl="1" indent="-268288" algn="just">
              <a:buFont typeface="Wingdings" panose="05000000000000000000" pitchFamily="2" charset="2"/>
              <a:buChar char="Ø"/>
            </a:pPr>
            <a:endParaRPr lang="el-GR" sz="1050" dirty="0"/>
          </a:p>
          <a:p>
            <a:pPr marL="628650" lvl="1" indent="-268288" algn="just">
              <a:buFont typeface="Wingdings" panose="05000000000000000000" pitchFamily="2" charset="2"/>
              <a:buChar char="Ø"/>
            </a:pPr>
            <a:r>
              <a:rPr lang="el-GR" sz="1400" b="1" dirty="0" smtClean="0"/>
              <a:t>Θα έχει επιτυχία η νέα ευρωπαϊκή νομοθεσία; </a:t>
            </a:r>
            <a:r>
              <a:rPr lang="el-GR" sz="1400" dirty="0"/>
              <a:t>Η επιτυχία, κατά </a:t>
            </a:r>
            <a:r>
              <a:rPr lang="el-GR" sz="1400" dirty="0" smtClean="0"/>
              <a:t>πάσα πιθανότητα, </a:t>
            </a:r>
            <a:r>
              <a:rPr lang="el-GR" sz="1400" dirty="0"/>
              <a:t>θα ποικίλει και έτσι </a:t>
            </a:r>
            <a:r>
              <a:rPr lang="el-GR" sz="1400" dirty="0" smtClean="0"/>
              <a:t>πρέπει </a:t>
            </a:r>
            <a:r>
              <a:rPr lang="el-GR" sz="1400" dirty="0"/>
              <a:t>να δοθεί </a:t>
            </a:r>
            <a:r>
              <a:rPr lang="el-GR" sz="1400" dirty="0"/>
              <a:t>μεγάλη προσοχή στην </a:t>
            </a:r>
            <a:r>
              <a:rPr lang="el-GR" sz="1400" dirty="0"/>
              <a:t>εφαρμογή της σε εθνικό επίπεδο. </a:t>
            </a:r>
          </a:p>
          <a:p>
            <a:pPr marL="628650" lvl="1" indent="-268288" algn="just">
              <a:buFont typeface="Wingdings" panose="05000000000000000000" pitchFamily="2" charset="2"/>
              <a:buChar char="Ø"/>
            </a:pPr>
            <a:endParaRPr lang="el-GR" sz="1050" dirty="0" smtClean="0"/>
          </a:p>
          <a:p>
            <a:pPr marL="628650" lvl="1" indent="-268288" algn="just">
              <a:buFont typeface="Wingdings" panose="05000000000000000000" pitchFamily="2" charset="2"/>
              <a:buChar char="Ø"/>
            </a:pPr>
            <a:r>
              <a:rPr lang="el-GR" sz="1400" b="1" dirty="0" smtClean="0"/>
              <a:t>Θα </a:t>
            </a:r>
            <a:r>
              <a:rPr lang="el-GR" sz="1400" b="1" dirty="0" smtClean="0"/>
              <a:t>συνεχιστούν τα πολλά προβλήματα που σχετίζονται με τις δημόσιες συμβάσεις; </a:t>
            </a:r>
            <a:r>
              <a:rPr lang="el-GR" sz="1400" dirty="0" smtClean="0"/>
              <a:t>Οι καθυστερήσεις των έργων και οι διαφορές είναι σχεδόν </a:t>
            </a:r>
            <a:r>
              <a:rPr lang="el-GR" sz="1400" dirty="0" smtClean="0"/>
              <a:t>αναπόφευκτες, </a:t>
            </a:r>
            <a:r>
              <a:rPr lang="el-GR" sz="1400" dirty="0" smtClean="0"/>
              <a:t>και για την εισαγωγή νέων κανόνων απαιτείται μια μεταβατική περίοδος. Η εμπειρία που αποκτάται στη διάρκεια αυτής της μεταβατικής περιόδου είναι </a:t>
            </a:r>
            <a:r>
              <a:rPr lang="el-GR" sz="1400" dirty="0" smtClean="0"/>
              <a:t>η </a:t>
            </a:r>
            <a:r>
              <a:rPr lang="el-GR" sz="1400" dirty="0" smtClean="0"/>
              <a:t>πιο σημαντική.  Μπορούμε μόνο να ελπίζουμε σε συνολική βελτίωση - το μέγεθος της βελτίωσης που θα επιτευχθεί αποτελεί γόρδιο δεσμό και μόνο ο χρόνος θα δείξει.</a:t>
            </a:r>
          </a:p>
          <a:p>
            <a:pPr marL="628650" lvl="1" indent="-268288" algn="just">
              <a:buFont typeface="Wingdings" panose="05000000000000000000" pitchFamily="2" charset="2"/>
              <a:buChar char="Ø"/>
            </a:pPr>
            <a:endParaRPr lang="el-GR" sz="1050" dirty="0"/>
          </a:p>
          <a:p>
            <a:pPr marL="628650" lvl="1" indent="-268288" algn="just">
              <a:buFont typeface="Wingdings" panose="05000000000000000000" pitchFamily="2" charset="2"/>
              <a:buChar char="Ø"/>
            </a:pPr>
            <a:r>
              <a:rPr lang="el-GR" sz="1400" b="1" dirty="0" smtClean="0"/>
              <a:t>Φιλανθρωπικό ευεργέτημα; </a:t>
            </a:r>
            <a:r>
              <a:rPr lang="el-GR" sz="1400" dirty="0" smtClean="0"/>
              <a:t>Σε τελική ανάλυση, ο αλτρουισμός, η διαφάνεια και η ανάληψη ευθύνης αποτελούν βασικούς παράγοντες της επιτυχούς </a:t>
            </a:r>
            <a:r>
              <a:rPr lang="el-GR" sz="1400" dirty="0" smtClean="0"/>
              <a:t>κατασκευής δημόσιων </a:t>
            </a:r>
            <a:r>
              <a:rPr lang="el-GR" sz="1400" dirty="0" smtClean="0"/>
              <a:t>έργων.  Ανεξαρτήτως του πόσο καλός είναι ένας άνθρωπος, τα χρήματα μπορούν να διαφθείρουν…</a:t>
            </a:r>
            <a:endParaRPr lang="el-GR" sz="1400" dirty="0"/>
          </a:p>
          <a:p>
            <a:pPr lvl="1" algn="just">
              <a:buFont typeface="Wingdings" panose="05000000000000000000" pitchFamily="2" charset="2"/>
              <a:buChar char="Ø"/>
            </a:pPr>
            <a:endParaRPr lang="el-GR" sz="1400" dirty="0" smtClean="0"/>
          </a:p>
          <a:p>
            <a:pPr lvl="1" algn="just">
              <a:buFont typeface="Wingdings" panose="05000000000000000000" pitchFamily="2" charset="2"/>
              <a:buChar char="Ø"/>
            </a:pPr>
            <a:endParaRPr lang="el-GR" sz="1400" dirty="0">
              <a:solidFill>
                <a:schemeClr val="tx1"/>
              </a:solidFill>
            </a:endParaRPr>
          </a:p>
          <a:p>
            <a:pPr lvl="1">
              <a:buFont typeface="Wingdings" panose="05000000000000000000" pitchFamily="2" charset="2"/>
              <a:buChar char="Ø"/>
            </a:pPr>
            <a:endParaRPr lang="el-GR" sz="1400" dirty="0">
              <a:solidFill>
                <a:schemeClr val="tx1"/>
              </a:solidFill>
            </a:endParaRPr>
          </a:p>
          <a:p>
            <a:pPr marL="0" indent="0">
              <a:buNone/>
            </a:pPr>
            <a:endParaRPr lang="el-GR" sz="1800" dirty="0" smtClean="0">
              <a:solidFill>
                <a:schemeClr val="tx1"/>
              </a:solidFill>
            </a:endParaRPr>
          </a:p>
          <a:p>
            <a:pPr lvl="1">
              <a:buFont typeface="Wingdings" panose="05000000000000000000" pitchFamily="2" charset="2"/>
              <a:buChar char="Ø"/>
            </a:pPr>
            <a:endParaRPr lang="el-GR" sz="1400" dirty="0" smtClean="0">
              <a:solidFill>
                <a:schemeClr val="tx1"/>
              </a:solidFill>
            </a:endParaRPr>
          </a:p>
          <a:p>
            <a:pPr marL="0" indent="0">
              <a:buNone/>
            </a:pPr>
            <a:endParaRPr lang="el-GR" sz="1800" dirty="0">
              <a:solidFill>
                <a:schemeClr val="tx1"/>
              </a:solidFill>
            </a:endParaRPr>
          </a:p>
        </p:txBody>
      </p:sp>
    </p:spTree>
    <p:extLst>
      <p:ext uri="{BB962C8B-B14F-4D97-AF65-F5344CB8AC3E}">
        <p14:creationId xmlns:p14="http://schemas.microsoft.com/office/powerpoint/2010/main" val="19738168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p:cTn id="4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Αισιοδοξία για το μέλλον; </a:t>
            </a:r>
            <a:r>
              <a:rPr lang="el-GR" dirty="0" smtClean="0"/>
              <a:t/>
            </a:r>
            <a:br>
              <a:rPr lang="el-GR" dirty="0" smtClean="0"/>
            </a:br>
            <a:r>
              <a:rPr lang="el-GR" sz="1800" dirty="0" smtClean="0"/>
              <a:t>Έσοδα </a:t>
            </a:r>
            <a:r>
              <a:rPr lang="el-GR" sz="1800" dirty="0" smtClean="0"/>
              <a:t>ξένων </a:t>
            </a:r>
            <a:r>
              <a:rPr lang="el-GR" sz="1800" dirty="0" smtClean="0"/>
              <a:t>εταιρειών 2013-2014 (σε εκατ. €) </a:t>
            </a:r>
            <a:endParaRPr lang="el-GR" sz="1800" dirty="0"/>
          </a:p>
        </p:txBody>
      </p:sp>
      <p:graphicFrame>
        <p:nvGraphicFramePr>
          <p:cNvPr id="4" name="11 - Γράφημα"/>
          <p:cNvGraphicFramePr>
            <a:graphicFrameLocks noGrp="1"/>
          </p:cNvGraphicFramePr>
          <p:nvPr>
            <p:ph idx="1"/>
          </p:nvPr>
        </p:nvGraphicFramePr>
        <p:xfrm>
          <a:off x="457200" y="1412776"/>
          <a:ext cx="8363272" cy="47133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1043608" y="2276872"/>
            <a:ext cx="7772400" cy="1470025"/>
          </a:xfrm>
        </p:spPr>
        <p:txBody>
          <a:bodyPr/>
          <a:lstStyle/>
          <a:p>
            <a:r>
              <a:rPr lang="el-GR" sz="3200" dirty="0" smtClean="0"/>
              <a:t>Σας ευχαριστώ για την προσοχή σας! </a:t>
            </a:r>
            <a:r>
              <a:rPr dirty="0"/>
              <a:t/>
            </a:r>
            <a:br>
              <a:rPr dirty="0"/>
            </a:br>
            <a:r>
              <a:rPr lang="el-GR" dirty="0" smtClean="0"/>
              <a:t/>
            </a:r>
            <a:br>
              <a:rPr lang="el-GR" dirty="0" smtClean="0"/>
            </a:br>
            <a:r>
              <a:rPr lang="el-GR" sz="1600" dirty="0" smtClean="0"/>
              <a:t>18 </a:t>
            </a:r>
            <a:r>
              <a:rPr lang="el-GR" sz="1600" dirty="0" smtClean="0"/>
              <a:t>Νοεμβρίου 2015 </a:t>
            </a:r>
          </a:p>
        </p:txBody>
      </p:sp>
      <p:sp>
        <p:nvSpPr>
          <p:cNvPr id="3" name="Subtitle 2"/>
          <p:cNvSpPr>
            <a:spLocks noGrp="1"/>
          </p:cNvSpPr>
          <p:nvPr>
            <p:ph type="subTitle" idx="1"/>
          </p:nvPr>
        </p:nvSpPr>
        <p:spPr>
          <a:xfrm>
            <a:off x="1043608" y="4437112"/>
            <a:ext cx="7664450" cy="1512168"/>
          </a:xfrm>
        </p:spPr>
        <p:txBody>
          <a:bodyPr rtlCol="0">
            <a:normAutofit/>
          </a:bodyPr>
          <a:lstStyle/>
          <a:p>
            <a:pPr fontAlgn="auto">
              <a:spcAft>
                <a:spcPts val="0"/>
              </a:spcAft>
              <a:defRPr/>
            </a:pPr>
            <a:r>
              <a:rPr lang="el-GR" smtClean="0"/>
              <a:t>Professor David J. Edwards, BSc, PhD, MABS, MCMPE, Assoc.HM.RE, FIoQ</a:t>
            </a:r>
            <a:endParaRPr lang="el-GR" dirty="0"/>
          </a:p>
          <a:p>
            <a:pPr fontAlgn="auto">
              <a:spcAft>
                <a:spcPts val="0"/>
              </a:spcAft>
              <a:defRPr/>
            </a:pPr>
            <a:endParaRPr lang="el-GR" sz="3200" dirty="0"/>
          </a:p>
          <a:p>
            <a:pPr fontAlgn="auto">
              <a:spcAft>
                <a:spcPts val="0"/>
              </a:spcAft>
              <a:buFont typeface="Arial" pitchFamily="34" charset="0"/>
              <a:buNone/>
              <a:defRPr/>
            </a:pPr>
            <a:endParaRPr lang="el-GR" sz="2000" dirty="0"/>
          </a:p>
          <a:p>
            <a:pPr fontAlgn="auto">
              <a:spcAft>
                <a:spcPts val="0"/>
              </a:spcAft>
              <a:buFont typeface="Arial" pitchFamily="34" charset="0"/>
              <a:buNone/>
              <a:defRPr/>
            </a:pPr>
            <a:endParaRPr lang="el-GR" sz="2000" dirty="0"/>
          </a:p>
        </p:txBody>
      </p:sp>
    </p:spTree>
    <p:extLst>
      <p:ext uri="{BB962C8B-B14F-4D97-AF65-F5344CB8AC3E}">
        <p14:creationId xmlns:p14="http://schemas.microsoft.com/office/powerpoint/2010/main" val="24116706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243409"/>
            <a:ext cx="9144000" cy="5688633"/>
          </a:xfrm>
          <a:prstGeom prst="rect">
            <a:avLst/>
          </a:prstGeom>
        </p:spPr>
      </p:pic>
      <p:sp>
        <p:nvSpPr>
          <p:cNvPr id="2" name="Title 1"/>
          <p:cNvSpPr>
            <a:spLocks noGrp="1"/>
          </p:cNvSpPr>
          <p:nvPr>
            <p:ph type="title"/>
          </p:nvPr>
        </p:nvSpPr>
        <p:spPr>
          <a:xfrm>
            <a:off x="590872" y="274638"/>
            <a:ext cx="8445624" cy="1143000"/>
          </a:xfrm>
        </p:spPr>
        <p:txBody>
          <a:bodyPr/>
          <a:lstStyle/>
          <a:p>
            <a:r>
              <a:rPr lang="el-GR" sz="2600" dirty="0" smtClean="0"/>
              <a:t>Δεν είναι δικά μου χρήματα! – Κατανόηση ή παρανόηση;</a:t>
            </a:r>
            <a:endParaRPr lang="el-GR" sz="2600" dirty="0"/>
          </a:p>
        </p:txBody>
      </p:sp>
      <p:sp>
        <p:nvSpPr>
          <p:cNvPr id="3" name="Content Placeholder 2"/>
          <p:cNvSpPr>
            <a:spLocks noGrp="1"/>
          </p:cNvSpPr>
          <p:nvPr>
            <p:ph idx="1"/>
          </p:nvPr>
        </p:nvSpPr>
        <p:spPr>
          <a:xfrm>
            <a:off x="457200" y="1268760"/>
            <a:ext cx="8229600" cy="5073427"/>
          </a:xfrm>
        </p:spPr>
        <p:txBody>
          <a:bodyPr/>
          <a:lstStyle/>
          <a:p>
            <a:pPr marL="457200" lvl="1" indent="0" algn="just">
              <a:buNone/>
            </a:pPr>
            <a:r>
              <a:rPr lang="el-GR" sz="1400" b="1" dirty="0">
                <a:solidFill>
                  <a:schemeClr val="tx1"/>
                </a:solidFill>
              </a:rPr>
              <a:t>Ο Milton Friedman (Βραβείο Νόμπελ Οικονομίας)</a:t>
            </a:r>
            <a:r>
              <a:rPr lang="el-GR" sz="1400" dirty="0">
                <a:solidFill>
                  <a:schemeClr val="tx1"/>
                </a:solidFill>
              </a:rPr>
              <a:t>, περιέγραψε με τον καλύτερο τρόπο τους 4 τρόπους </a:t>
            </a:r>
            <a:r>
              <a:rPr lang="el-GR" sz="1400" dirty="0" smtClean="0">
                <a:solidFill>
                  <a:schemeClr val="tx1"/>
                </a:solidFill>
              </a:rPr>
              <a:t>για να </a:t>
            </a:r>
            <a:r>
              <a:rPr lang="el-GR" sz="1400" dirty="0">
                <a:solidFill>
                  <a:schemeClr val="tx1"/>
                </a:solidFill>
              </a:rPr>
              <a:t>ξοδέψει κανείς χρήματα: </a:t>
            </a:r>
            <a:endParaRPr lang="el-GR" sz="1400" dirty="0" smtClean="0">
              <a:solidFill>
                <a:schemeClr val="tx1"/>
              </a:solidFill>
            </a:endParaRPr>
          </a:p>
          <a:p>
            <a:pPr marL="457200" lvl="1" indent="0" algn="just">
              <a:buNone/>
            </a:pPr>
            <a:endParaRPr lang="el-GR" sz="1400" dirty="0">
              <a:solidFill>
                <a:schemeClr val="tx1"/>
              </a:solidFill>
            </a:endParaRPr>
          </a:p>
          <a:p>
            <a:pPr lvl="1" algn="just">
              <a:buFont typeface="Wingdings" panose="05000000000000000000" pitchFamily="2" charset="2"/>
              <a:buChar char="Ø"/>
            </a:pPr>
            <a:r>
              <a:rPr lang="el-GR" sz="1400" dirty="0">
                <a:solidFill>
                  <a:schemeClr val="tx1"/>
                </a:solidFill>
              </a:rPr>
              <a:t>«Μπορείς να ξοδέψεις τα δικά σου χρήματα για λογαριασμό σου. Στην περίπτωση αυτή, πραγματικά προσέχεις τι ξοδεύεις και τι αγοράζεις και προσπαθείς να αξιοποιήσεις καλύτερα τα χρήματά σου. </a:t>
            </a:r>
            <a:endParaRPr lang="el-GR" sz="1400" dirty="0" smtClean="0">
              <a:solidFill>
                <a:schemeClr val="tx1"/>
              </a:solidFill>
            </a:endParaRPr>
          </a:p>
          <a:p>
            <a:pPr lvl="1" algn="just">
              <a:buFont typeface="Wingdings" panose="05000000000000000000" pitchFamily="2" charset="2"/>
              <a:buChar char="Ø"/>
            </a:pPr>
            <a:endParaRPr lang="el-GR" sz="1400" dirty="0">
              <a:solidFill>
                <a:schemeClr val="tx1"/>
              </a:solidFill>
            </a:endParaRPr>
          </a:p>
          <a:p>
            <a:pPr lvl="1" algn="just">
              <a:buFont typeface="Wingdings" panose="05000000000000000000" pitchFamily="2" charset="2"/>
              <a:buChar char="Ø"/>
            </a:pPr>
            <a:r>
              <a:rPr lang="el-GR" sz="1400" dirty="0">
                <a:solidFill>
                  <a:schemeClr val="tx1"/>
                </a:solidFill>
              </a:rPr>
              <a:t>Μπορείς να ξοδέψεις τα δικά σου χρήματα για κάποιον άλλο. Για παράδειγμα, </a:t>
            </a:r>
            <a:r>
              <a:rPr lang="el-GR" sz="1400" dirty="0" smtClean="0">
                <a:solidFill>
                  <a:schemeClr val="tx1"/>
                </a:solidFill>
              </a:rPr>
              <a:t>αγοράζεις </a:t>
            </a:r>
            <a:r>
              <a:rPr lang="el-GR" sz="1400" dirty="0">
                <a:solidFill>
                  <a:schemeClr val="tx1"/>
                </a:solidFill>
              </a:rPr>
              <a:t>ένα δώρο γενεθλίων για κάποιον. Τότε, δεν </a:t>
            </a:r>
            <a:r>
              <a:rPr lang="el-GR" sz="1400" dirty="0" smtClean="0">
                <a:solidFill>
                  <a:schemeClr val="tx1"/>
                </a:solidFill>
              </a:rPr>
              <a:t>προσέχεις </a:t>
            </a:r>
            <a:r>
              <a:rPr lang="el-GR" sz="1400" dirty="0">
                <a:solidFill>
                  <a:schemeClr val="tx1"/>
                </a:solidFill>
              </a:rPr>
              <a:t>τόσο πολύ το περιεχόμενο του δώρου, αλλά </a:t>
            </a:r>
            <a:r>
              <a:rPr lang="el-GR" sz="1400" dirty="0" smtClean="0">
                <a:solidFill>
                  <a:schemeClr val="tx1"/>
                </a:solidFill>
              </a:rPr>
              <a:t>προσέχεις </a:t>
            </a:r>
            <a:r>
              <a:rPr lang="el-GR" sz="1400" dirty="0">
                <a:solidFill>
                  <a:schemeClr val="tx1"/>
                </a:solidFill>
              </a:rPr>
              <a:t>πάρα πολύ το κόστος του. </a:t>
            </a:r>
            <a:endParaRPr lang="el-GR" sz="1400" dirty="0" smtClean="0">
              <a:solidFill>
                <a:schemeClr val="tx1"/>
              </a:solidFill>
            </a:endParaRPr>
          </a:p>
          <a:p>
            <a:pPr lvl="1" algn="just">
              <a:buFont typeface="Wingdings" panose="05000000000000000000" pitchFamily="2" charset="2"/>
              <a:buChar char="Ø"/>
            </a:pPr>
            <a:endParaRPr lang="el-GR" sz="1400" dirty="0">
              <a:solidFill>
                <a:schemeClr val="tx1"/>
              </a:solidFill>
            </a:endParaRPr>
          </a:p>
          <a:p>
            <a:pPr lvl="1" algn="just">
              <a:buFont typeface="Wingdings" panose="05000000000000000000" pitchFamily="2" charset="2"/>
              <a:buChar char="Ø"/>
            </a:pPr>
            <a:r>
              <a:rPr lang="el-GR" sz="1400" dirty="0">
                <a:solidFill>
                  <a:schemeClr val="tx1"/>
                </a:solidFill>
              </a:rPr>
              <a:t>Επίσης, μπορείς να ξοδέψεις τα χρήματα άλλων προς όφελός σου. Στην περίπτωση αυτή, είσαι σίγουρος πως μπορείς να απολαύσεις ένα ωραίο γεύμα σε </a:t>
            </a:r>
            <a:r>
              <a:rPr lang="el-GR" sz="1400" dirty="0" smtClean="0">
                <a:solidFill>
                  <a:schemeClr val="tx1"/>
                </a:solidFill>
              </a:rPr>
              <a:t>κάποιο ακριβό </a:t>
            </a:r>
            <a:r>
              <a:rPr lang="el-GR" sz="1400" dirty="0">
                <a:solidFill>
                  <a:schemeClr val="tx1"/>
                </a:solidFill>
              </a:rPr>
              <a:t>εστιατόριο! </a:t>
            </a:r>
            <a:endParaRPr lang="el-GR" sz="1400" dirty="0" smtClean="0">
              <a:solidFill>
                <a:schemeClr val="tx1"/>
              </a:solidFill>
            </a:endParaRPr>
          </a:p>
          <a:p>
            <a:pPr lvl="1" algn="just">
              <a:buFont typeface="Wingdings" panose="05000000000000000000" pitchFamily="2" charset="2"/>
              <a:buChar char="Ø"/>
            </a:pPr>
            <a:endParaRPr lang="el-GR" sz="1400" dirty="0">
              <a:solidFill>
                <a:schemeClr val="tx1"/>
              </a:solidFill>
            </a:endParaRPr>
          </a:p>
          <a:p>
            <a:pPr lvl="1" algn="just">
              <a:buFont typeface="Wingdings" panose="05000000000000000000" pitchFamily="2" charset="2"/>
              <a:buChar char="Ø"/>
            </a:pPr>
            <a:r>
              <a:rPr lang="el-GR" sz="1400" dirty="0">
                <a:solidFill>
                  <a:schemeClr val="tx1"/>
                </a:solidFill>
              </a:rPr>
              <a:t>Τέλος, μπορείς να ξοδέψεις τα χρήματα άλλων προς όφελος ενός τρίτου. Στην περίπτωση αυτή, δεν σε ενδιαφέρει ούτε πόσο ξοδεύεις ούτε τι αγοράζεις.» </a:t>
            </a:r>
          </a:p>
          <a:p>
            <a:pPr lvl="1" algn="just">
              <a:buFont typeface="Wingdings" panose="05000000000000000000" pitchFamily="2" charset="2"/>
              <a:buChar char="Ø"/>
            </a:pPr>
            <a:endParaRPr lang="el-GR" sz="1400" dirty="0" smtClean="0">
              <a:solidFill>
                <a:schemeClr val="tx1"/>
              </a:solidFill>
            </a:endParaRPr>
          </a:p>
          <a:p>
            <a:pPr lvl="1">
              <a:buFont typeface="Wingdings" panose="05000000000000000000" pitchFamily="2" charset="2"/>
              <a:buChar char="Ø"/>
            </a:pPr>
            <a:endParaRPr lang="el-GR" sz="1400" dirty="0">
              <a:solidFill>
                <a:schemeClr val="tx1"/>
              </a:solidFill>
            </a:endParaRPr>
          </a:p>
          <a:p>
            <a:pPr marL="0" indent="0">
              <a:buNone/>
            </a:pPr>
            <a:endParaRPr lang="el-GR" sz="1800" dirty="0" smtClean="0">
              <a:solidFill>
                <a:schemeClr val="tx1"/>
              </a:solidFill>
            </a:endParaRPr>
          </a:p>
          <a:p>
            <a:pPr lvl="1">
              <a:buFont typeface="Wingdings" panose="05000000000000000000" pitchFamily="2" charset="2"/>
              <a:buChar char="Ø"/>
            </a:pPr>
            <a:endParaRPr lang="el-GR" sz="1400" dirty="0" smtClean="0">
              <a:solidFill>
                <a:schemeClr val="tx1"/>
              </a:solidFill>
            </a:endParaRPr>
          </a:p>
          <a:p>
            <a:pPr marL="0" indent="0">
              <a:buNone/>
            </a:pPr>
            <a:endParaRPr lang="el-GR" sz="1800" dirty="0">
              <a:solidFill>
                <a:schemeClr val="tx1"/>
              </a:solidFill>
            </a:endParaRPr>
          </a:p>
        </p:txBody>
      </p:sp>
    </p:spTree>
    <p:extLst>
      <p:ext uri="{BB962C8B-B14F-4D97-AF65-F5344CB8AC3E}">
        <p14:creationId xmlns:p14="http://schemas.microsoft.com/office/powerpoint/2010/main" val="18739074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p:cTn id="4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691680" y="1052735"/>
            <a:ext cx="6480720" cy="4403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11560" y="274638"/>
            <a:ext cx="8208912" cy="1143000"/>
          </a:xfrm>
        </p:spPr>
        <p:txBody>
          <a:bodyPr/>
          <a:lstStyle/>
          <a:p>
            <a:r>
              <a:rPr lang="el-GR" sz="2250" dirty="0" smtClean="0"/>
              <a:t>Πρακτικές σύναψης δημοσίων συμβάσεων: Η βρετανική </a:t>
            </a:r>
            <a:r>
              <a:rPr lang="el-GR" sz="2250" dirty="0" smtClean="0"/>
              <a:t>άποψη</a:t>
            </a:r>
            <a:endParaRPr lang="el-GR" sz="2250" dirty="0"/>
          </a:p>
        </p:txBody>
      </p:sp>
      <p:sp>
        <p:nvSpPr>
          <p:cNvPr id="3" name="Content Placeholder 2"/>
          <p:cNvSpPr>
            <a:spLocks noGrp="1"/>
          </p:cNvSpPr>
          <p:nvPr>
            <p:ph idx="1"/>
          </p:nvPr>
        </p:nvSpPr>
        <p:spPr>
          <a:xfrm>
            <a:off x="467544" y="1310301"/>
            <a:ext cx="7992888" cy="3888432"/>
          </a:xfrm>
        </p:spPr>
        <p:txBody>
          <a:bodyPr/>
          <a:lstStyle/>
          <a:p>
            <a:pPr lvl="1" algn="just">
              <a:buFont typeface="Wingdings" panose="05000000000000000000" pitchFamily="2" charset="2"/>
              <a:buChar char="Ø"/>
            </a:pPr>
            <a:r>
              <a:rPr lang="el-GR" sz="1400" dirty="0" smtClean="0">
                <a:solidFill>
                  <a:schemeClr val="tx1"/>
                </a:solidFill>
              </a:rPr>
              <a:t>Η αξία των δημοσίων συμβάσεων στο Ηνωμένο Βασίλειο ανέρχεται περίπου σε £240 δισ. (σε τιμές βρετανικής λίρας Νοεμβρίου 2015) ή περίπου στο 20% του ΑΕΠ του Ηνωμένου Βασιλείου. </a:t>
            </a:r>
          </a:p>
          <a:p>
            <a:pPr lvl="1" algn="just">
              <a:buFont typeface="Wingdings" panose="05000000000000000000" pitchFamily="2" charset="2"/>
              <a:buChar char="Ø"/>
            </a:pPr>
            <a:endParaRPr lang="el-GR" sz="1400" dirty="0" smtClean="0">
              <a:solidFill>
                <a:schemeClr val="tx1"/>
              </a:solidFill>
            </a:endParaRPr>
          </a:p>
          <a:p>
            <a:pPr lvl="1" algn="just">
              <a:buFont typeface="Wingdings" panose="05000000000000000000" pitchFamily="2" charset="2"/>
              <a:buChar char="Ø"/>
            </a:pPr>
            <a:r>
              <a:rPr lang="el-GR" sz="1400" dirty="0">
                <a:solidFill>
                  <a:schemeClr val="tx1"/>
                </a:solidFill>
              </a:rPr>
              <a:t>Αυτό το τεράστιο ποσό </a:t>
            </a:r>
            <a:r>
              <a:rPr lang="el-GR" sz="1400" dirty="0" smtClean="0">
                <a:solidFill>
                  <a:schemeClr val="tx1"/>
                </a:solidFill>
              </a:rPr>
              <a:t>των </a:t>
            </a:r>
            <a:r>
              <a:rPr lang="el-GR" sz="1400" dirty="0">
                <a:solidFill>
                  <a:schemeClr val="tx1"/>
                </a:solidFill>
              </a:rPr>
              <a:t>χρημάτων φορολογουμένων απαιτεί εκτενή δημόσια και πολιτική συζήτηση και εξέταση αναφορικά με το πώς πρέπει να χρησιμοποιούνται οι δημόσιες συμβάσεις κατά τη δημοπράτηση δημόσιων υπηρεσιών.</a:t>
            </a:r>
          </a:p>
          <a:p>
            <a:pPr lvl="1" algn="just">
              <a:buFont typeface="Wingdings" panose="05000000000000000000" pitchFamily="2" charset="2"/>
              <a:buChar char="Ø"/>
            </a:pPr>
            <a:endParaRPr lang="el-GR" sz="1400" dirty="0">
              <a:solidFill>
                <a:schemeClr val="tx1"/>
              </a:solidFill>
            </a:endParaRPr>
          </a:p>
          <a:p>
            <a:pPr lvl="1" algn="just">
              <a:buFont typeface="Wingdings" panose="05000000000000000000" pitchFamily="2" charset="2"/>
              <a:buChar char="Ø"/>
            </a:pPr>
            <a:r>
              <a:rPr lang="el-GR" sz="1400" dirty="0" smtClean="0">
                <a:solidFill>
                  <a:schemeClr val="tx1"/>
                </a:solidFill>
              </a:rPr>
              <a:t>Σήμερα, υποστηρίζεται ότι ο «πραγματικός ανταγωνισμός» γενικώς περιορίζεται από τους κανόνες της ΕΕ και τους εθνικούς κανονισμούς που </a:t>
            </a:r>
            <a:r>
              <a:rPr lang="el-GR" sz="1400" dirty="0" smtClean="0">
                <a:solidFill>
                  <a:schemeClr val="tx1"/>
                </a:solidFill>
              </a:rPr>
              <a:t>διέπουν τις </a:t>
            </a:r>
            <a:r>
              <a:rPr lang="el-GR" sz="1400" dirty="0" smtClean="0">
                <a:solidFill>
                  <a:schemeClr val="tx1"/>
                </a:solidFill>
              </a:rPr>
              <a:t>διαδικασίες δημοπράτησης και υποβολής προσφορών, και ότι το γεγονός αυτό περιορίζει τις συμβάσεις έτσι ώστε ορισμένοι υποψήφιοι </a:t>
            </a:r>
            <a:r>
              <a:rPr lang="el-GR" sz="1400" dirty="0" smtClean="0">
                <a:solidFill>
                  <a:schemeClr val="tx1"/>
                </a:solidFill>
              </a:rPr>
              <a:t>να μην δύνανται </a:t>
            </a:r>
            <a:r>
              <a:rPr lang="el-GR" sz="1400" dirty="0" smtClean="0">
                <a:solidFill>
                  <a:schemeClr val="tx1"/>
                </a:solidFill>
              </a:rPr>
              <a:t>να υποβάλουν προσφορές, ενώ άλλοι δεν μπορούν να </a:t>
            </a:r>
            <a:r>
              <a:rPr lang="el-GR" sz="1400" dirty="0" smtClean="0">
                <a:solidFill>
                  <a:schemeClr val="tx1"/>
                </a:solidFill>
              </a:rPr>
              <a:t>παρουσιάσουν προστιθέμενη </a:t>
            </a:r>
            <a:r>
              <a:rPr lang="el-GR" sz="1400" dirty="0" smtClean="0">
                <a:solidFill>
                  <a:schemeClr val="tx1"/>
                </a:solidFill>
              </a:rPr>
              <a:t>αξία. Κατά συνέπεια, αυτοί στους οποίους κατακυρώνεται μια σύμβαση δημοσίου τομέα μπορεί να μην είναι οι πιο κατάλληλοι για την παροχή της υπηρεσίας.</a:t>
            </a:r>
          </a:p>
          <a:p>
            <a:pPr lvl="1" algn="just">
              <a:buFont typeface="Wingdings" panose="05000000000000000000" pitchFamily="2" charset="2"/>
              <a:buChar char="Ø"/>
            </a:pPr>
            <a:endParaRPr lang="el-GR" sz="1400" dirty="0">
              <a:solidFill>
                <a:schemeClr val="tx1"/>
              </a:solidFill>
            </a:endParaRPr>
          </a:p>
          <a:p>
            <a:pPr lvl="1" algn="just">
              <a:buFont typeface="Wingdings" panose="05000000000000000000" pitchFamily="2" charset="2"/>
              <a:buChar char="Ø"/>
            </a:pPr>
            <a:r>
              <a:rPr lang="el-GR" sz="1400" dirty="0" smtClean="0">
                <a:solidFill>
                  <a:schemeClr val="tx1"/>
                </a:solidFill>
              </a:rPr>
              <a:t>Αντίστοιχα επιχειρήματα υπάρχουν σε όλη την ΕΕ και ως εκ τούτου νέοι κανόνες.</a:t>
            </a:r>
          </a:p>
          <a:p>
            <a:pPr lvl="1" algn="just">
              <a:buFont typeface="Wingdings" panose="05000000000000000000" pitchFamily="2" charset="2"/>
              <a:buChar char="Ø"/>
            </a:pPr>
            <a:endParaRPr lang="el-GR" sz="1400" dirty="0" smtClean="0">
              <a:solidFill>
                <a:schemeClr val="tx1"/>
              </a:solidFill>
            </a:endParaRPr>
          </a:p>
          <a:p>
            <a:pPr lvl="1">
              <a:buFont typeface="Wingdings" panose="05000000000000000000" pitchFamily="2" charset="2"/>
              <a:buChar char="Ø"/>
            </a:pPr>
            <a:endParaRPr lang="el-GR" sz="1400" dirty="0">
              <a:solidFill>
                <a:schemeClr val="tx1"/>
              </a:solidFill>
            </a:endParaRPr>
          </a:p>
          <a:p>
            <a:pPr marL="0" indent="0">
              <a:buNone/>
            </a:pPr>
            <a:endParaRPr lang="el-GR" sz="1800" dirty="0" smtClean="0">
              <a:solidFill>
                <a:schemeClr val="tx1"/>
              </a:solidFill>
            </a:endParaRPr>
          </a:p>
          <a:p>
            <a:pPr lvl="1">
              <a:buFont typeface="Wingdings" panose="05000000000000000000" pitchFamily="2" charset="2"/>
              <a:buChar char="Ø"/>
            </a:pPr>
            <a:endParaRPr lang="el-GR" sz="1400" dirty="0" smtClean="0">
              <a:solidFill>
                <a:schemeClr val="tx1"/>
              </a:solidFill>
            </a:endParaRPr>
          </a:p>
          <a:p>
            <a:pPr marL="0" indent="0">
              <a:buNone/>
            </a:pPr>
            <a:endParaRPr lang="el-GR" sz="1800" dirty="0">
              <a:solidFill>
                <a:schemeClr val="tx1"/>
              </a:solidFill>
            </a:endParaRPr>
          </a:p>
        </p:txBody>
      </p:sp>
    </p:spTree>
    <p:extLst>
      <p:ext uri="{BB962C8B-B14F-4D97-AF65-F5344CB8AC3E}">
        <p14:creationId xmlns:p14="http://schemas.microsoft.com/office/powerpoint/2010/main" val="7310340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0"/>
                            </p:stCondLst>
                            <p:childTnLst>
                              <p:par>
                                <p:cTn id="12" presetID="53" presetClass="entr" presetSubtype="16"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3">
                                            <p:txEl>
                                              <p:pRg st="2" end="2"/>
                                            </p:txEl>
                                          </p:spTgt>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
                                            <p:txEl>
                                              <p:pRg st="4" end="4"/>
                                            </p:txEl>
                                          </p:spTgt>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547664" y="1220754"/>
            <a:ext cx="6480000" cy="4319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17960" y="168719"/>
            <a:ext cx="7570464" cy="1143000"/>
          </a:xfrm>
        </p:spPr>
        <p:txBody>
          <a:bodyPr/>
          <a:lstStyle/>
          <a:p>
            <a:pPr algn="ctr"/>
            <a:r>
              <a:rPr lang="el-GR" sz="2600" dirty="0" smtClean="0"/>
              <a:t>Πρακτικές σύναψης δημοσίων συμβάσεων: </a:t>
            </a:r>
            <a:r>
              <a:rPr lang="el-GR" sz="2600" dirty="0" smtClean="0"/>
              <a:t/>
            </a:r>
            <a:br>
              <a:rPr lang="el-GR" sz="2600" dirty="0" smtClean="0"/>
            </a:br>
            <a:r>
              <a:rPr lang="el-GR" sz="2600" dirty="0" smtClean="0"/>
              <a:t>νέοι </a:t>
            </a:r>
            <a:r>
              <a:rPr lang="el-GR" sz="2600" dirty="0" smtClean="0"/>
              <a:t>ευρωπαϊκοί κανόνες</a:t>
            </a:r>
            <a:endParaRPr lang="el-GR" sz="2600" dirty="0"/>
          </a:p>
        </p:txBody>
      </p:sp>
      <p:sp>
        <p:nvSpPr>
          <p:cNvPr id="3" name="Content Placeholder 2"/>
          <p:cNvSpPr>
            <a:spLocks noGrp="1"/>
          </p:cNvSpPr>
          <p:nvPr>
            <p:ph idx="1"/>
          </p:nvPr>
        </p:nvSpPr>
        <p:spPr>
          <a:xfrm>
            <a:off x="467544" y="1196752"/>
            <a:ext cx="7920880" cy="4824536"/>
          </a:xfrm>
        </p:spPr>
        <p:txBody>
          <a:bodyPr/>
          <a:lstStyle/>
          <a:p>
            <a:pPr lvl="1" algn="just">
              <a:buFont typeface="Wingdings" panose="05000000000000000000" pitchFamily="2" charset="2"/>
              <a:buChar char="Ø"/>
            </a:pPr>
            <a:r>
              <a:rPr lang="el-GR" sz="1400" dirty="0" smtClean="0">
                <a:solidFill>
                  <a:schemeClr val="tx1"/>
                </a:solidFill>
              </a:rPr>
              <a:t>Το Συμβούλιο της ΕΕ εξήγησε ότι: </a:t>
            </a:r>
            <a:r>
              <a:rPr lang="el-GR" sz="1400" i="1" dirty="0" smtClean="0">
                <a:solidFill>
                  <a:schemeClr val="tx1"/>
                </a:solidFill>
              </a:rPr>
              <a:t>«Οι νέοι κανόνες έχουν στόχο να διασφαλίσουν τη μεγαλύτερη ένταξη κοινών κοινωνικών στόχων στη διαδικασία προμηθειών.  Οι στόχοι αυτοί περιλαμβάνουν την προστασία του περιβάλλοντος, την κοινωνική ευθύνη, την καινοτομία, την καταπολέμηση της κλιματικής αλλαγής, την απασχόληση, τη δημόσια υγεία και άλλα κοινωνικά και περιβαλλοντικά θέματα.»</a:t>
            </a:r>
          </a:p>
          <a:p>
            <a:pPr marL="720725" lvl="1" indent="0" algn="just">
              <a:buNone/>
            </a:pPr>
            <a:r>
              <a:rPr lang="el-GR" sz="1400" i="1" dirty="0" smtClean="0">
                <a:solidFill>
                  <a:srgbClr val="FF0000"/>
                </a:solidFill>
              </a:rPr>
              <a:t>Πηγή: </a:t>
            </a:r>
            <a:r>
              <a:rPr lang="el-GR" sz="1400" i="1" dirty="0" smtClean="0">
                <a:solidFill>
                  <a:srgbClr val="FF0000"/>
                </a:solidFill>
                <a:hlinkClick r:id="rId3"/>
              </a:rPr>
              <a:t>http://www.consilium.europa.eu/uedocs/cms_data/docs/pressdata/en/intm/140975.pdf</a:t>
            </a:r>
            <a:endParaRPr lang="el-GR" sz="1400" i="1" dirty="0" smtClean="0">
              <a:solidFill>
                <a:srgbClr val="FF0000"/>
              </a:solidFill>
            </a:endParaRPr>
          </a:p>
          <a:p>
            <a:pPr marL="720725" lvl="1" indent="0" algn="just">
              <a:buNone/>
            </a:pPr>
            <a:endParaRPr lang="el-GR" sz="1400" i="1" dirty="0" smtClean="0">
              <a:solidFill>
                <a:srgbClr val="FF0000"/>
              </a:solidFill>
            </a:endParaRPr>
          </a:p>
          <a:p>
            <a:pPr lvl="1" algn="just">
              <a:buFont typeface="Wingdings" panose="05000000000000000000" pitchFamily="2" charset="2"/>
              <a:buChar char="Ø"/>
            </a:pPr>
            <a:r>
              <a:rPr lang="el-GR" sz="1400" dirty="0" smtClean="0">
                <a:solidFill>
                  <a:schemeClr val="tx1"/>
                </a:solidFill>
              </a:rPr>
              <a:t>Οι κανόνες παρέχουν πιο ευέλικτες μορφές δημοπράτησης, συμπεριλαμβανομένης της «προσφοράς με διαπραγμάτευση» και του «ανταγωνιστικού διαλόγου», αλλά </a:t>
            </a:r>
            <a:r>
              <a:rPr lang="el-GR" sz="1400" dirty="0" smtClean="0">
                <a:solidFill>
                  <a:schemeClr val="tx1"/>
                </a:solidFill>
              </a:rPr>
              <a:t>περιλαμβάνουν και </a:t>
            </a:r>
            <a:r>
              <a:rPr lang="el-GR" sz="1400" dirty="0" smtClean="0">
                <a:solidFill>
                  <a:schemeClr val="tx1"/>
                </a:solidFill>
              </a:rPr>
              <a:t>το μοντέλο «σύμπραξης καινοτομίας» το οποίο επιτρέπει σε έναν αγοραστή να αναζητήσει έναν ή περισσότερους εταίρους για να συνδράμουν στην ανάπτυξη ενός καινοτόμου προϊόντος ή υπηρεσίας. </a:t>
            </a:r>
          </a:p>
          <a:p>
            <a:pPr lvl="1" algn="just">
              <a:buFont typeface="Wingdings" panose="05000000000000000000" pitchFamily="2" charset="2"/>
              <a:buChar char="Ø"/>
            </a:pPr>
            <a:endParaRPr lang="el-GR" sz="1400" dirty="0">
              <a:solidFill>
                <a:schemeClr val="tx1"/>
              </a:solidFill>
            </a:endParaRPr>
          </a:p>
          <a:p>
            <a:pPr lvl="1" algn="just">
              <a:buFont typeface="Wingdings" panose="05000000000000000000" pitchFamily="2" charset="2"/>
              <a:buChar char="Ø"/>
            </a:pPr>
            <a:r>
              <a:rPr lang="el-GR" sz="1400" dirty="0" smtClean="0">
                <a:solidFill>
                  <a:schemeClr val="tx1"/>
                </a:solidFill>
              </a:rPr>
              <a:t>Οι κανόνες έχουν στόχο να μειώσουν το κόστος υποβολής προσφορών, ενώ θα δημιουργήσουν και </a:t>
            </a:r>
            <a:r>
              <a:rPr lang="el-GR" sz="1400" dirty="0" smtClean="0">
                <a:solidFill>
                  <a:schemeClr val="tx1"/>
                </a:solidFill>
              </a:rPr>
              <a:t>καλύτερη αναλογία ποιότητας/κόστους </a:t>
            </a:r>
            <a:r>
              <a:rPr lang="el-GR" sz="1400" dirty="0" smtClean="0">
                <a:solidFill>
                  <a:schemeClr val="tx1"/>
                </a:solidFill>
              </a:rPr>
              <a:t>και θα αναπτύξουν σχέσεις/συμπράξεις επωφελείς για τον πελάτη του δημόσιου τομέα.</a:t>
            </a:r>
            <a:endParaRPr lang="el-GR" sz="1400" dirty="0">
              <a:solidFill>
                <a:schemeClr val="tx1"/>
              </a:solidFill>
            </a:endParaRPr>
          </a:p>
          <a:p>
            <a:pPr lvl="1" algn="just">
              <a:buFont typeface="Wingdings" panose="05000000000000000000" pitchFamily="2" charset="2"/>
              <a:buChar char="Ø"/>
            </a:pPr>
            <a:endParaRPr lang="el-GR" sz="1400" dirty="0" smtClean="0">
              <a:solidFill>
                <a:schemeClr val="tx1"/>
              </a:solidFill>
            </a:endParaRPr>
          </a:p>
          <a:p>
            <a:pPr lvl="1" algn="just">
              <a:buFont typeface="Wingdings" panose="05000000000000000000" pitchFamily="2" charset="2"/>
              <a:buChar char="Ø"/>
            </a:pPr>
            <a:r>
              <a:rPr lang="el-GR" sz="1400" dirty="0" smtClean="0">
                <a:solidFill>
                  <a:schemeClr val="tx1"/>
                </a:solidFill>
              </a:rPr>
              <a:t>Σε όλα τα κράτη μέλη δόθηκε προθεσμία δύο ετών, μέχρι τον Απρίλιο 2016, να μεταφέρουν την Οδηγία στο εθνικό τους δίκαιο.</a:t>
            </a:r>
          </a:p>
          <a:p>
            <a:pPr lvl="1" algn="just">
              <a:buFont typeface="Wingdings" panose="05000000000000000000" pitchFamily="2" charset="2"/>
              <a:buChar char="Ø"/>
            </a:pPr>
            <a:endParaRPr lang="el-GR" sz="1400" dirty="0">
              <a:solidFill>
                <a:schemeClr val="tx1"/>
              </a:solidFill>
            </a:endParaRPr>
          </a:p>
          <a:p>
            <a:pPr lvl="1">
              <a:buFont typeface="Wingdings" panose="05000000000000000000" pitchFamily="2" charset="2"/>
              <a:buChar char="Ø"/>
            </a:pPr>
            <a:endParaRPr lang="el-GR" sz="1400" dirty="0">
              <a:solidFill>
                <a:schemeClr val="tx1"/>
              </a:solidFill>
            </a:endParaRPr>
          </a:p>
          <a:p>
            <a:pPr marL="0" indent="0">
              <a:buNone/>
            </a:pPr>
            <a:endParaRPr lang="el-GR" sz="1800" dirty="0" smtClean="0">
              <a:solidFill>
                <a:schemeClr val="tx1"/>
              </a:solidFill>
            </a:endParaRPr>
          </a:p>
          <a:p>
            <a:pPr lvl="1">
              <a:buFont typeface="Wingdings" panose="05000000000000000000" pitchFamily="2" charset="2"/>
              <a:buChar char="Ø"/>
            </a:pPr>
            <a:endParaRPr lang="el-GR" sz="1400" dirty="0" smtClean="0">
              <a:solidFill>
                <a:schemeClr val="tx1"/>
              </a:solidFill>
            </a:endParaRPr>
          </a:p>
          <a:p>
            <a:pPr marL="0" indent="0">
              <a:buNone/>
            </a:pPr>
            <a:endParaRPr lang="el-GR" sz="1800" dirty="0">
              <a:solidFill>
                <a:schemeClr val="tx1"/>
              </a:solidFill>
            </a:endParaRPr>
          </a:p>
        </p:txBody>
      </p:sp>
    </p:spTree>
    <p:extLst>
      <p:ext uri="{BB962C8B-B14F-4D97-AF65-F5344CB8AC3E}">
        <p14:creationId xmlns:p14="http://schemas.microsoft.com/office/powerpoint/2010/main" val="24707314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0"/>
                            </p:stCondLst>
                            <p:childTnLst>
                              <p:par>
                                <p:cTn id="12" presetID="53" presetClass="entr" presetSubtype="16"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childTnLst>
                          </p:cTn>
                        </p:par>
                        <p:par>
                          <p:cTn id="35" fill="hold">
                            <p:stCondLst>
                              <p:cond delay="2000"/>
                            </p:stCondLst>
                            <p:childTnLst>
                              <p:par>
                                <p:cTn id="36" presetID="53" presetClass="entr" presetSubtype="16" fill="hold"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p:cTn id="3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59" y="260648"/>
            <a:ext cx="8374531" cy="1143000"/>
          </a:xfrm>
        </p:spPr>
        <p:txBody>
          <a:bodyPr/>
          <a:lstStyle/>
          <a:p>
            <a:r>
              <a:rPr lang="el-GR" sz="2400" dirty="0" smtClean="0"/>
              <a:t>Πρακτικές σύναψης δημοσίων συμβάσεων: </a:t>
            </a:r>
            <a:r>
              <a:rPr lang="el-GR" sz="2400" dirty="0" smtClean="0"/>
              <a:t>πολιτικές υπερβολές</a:t>
            </a:r>
            <a:endParaRPr lang="el-GR" sz="2400" dirty="0"/>
          </a:p>
        </p:txBody>
      </p:sp>
      <p:sp>
        <p:nvSpPr>
          <p:cNvPr id="3" name="Content Placeholder 2"/>
          <p:cNvSpPr>
            <a:spLocks noGrp="1"/>
          </p:cNvSpPr>
          <p:nvPr>
            <p:ph idx="1"/>
          </p:nvPr>
        </p:nvSpPr>
        <p:spPr>
          <a:xfrm>
            <a:off x="467544" y="1196752"/>
            <a:ext cx="8229600" cy="5001419"/>
          </a:xfrm>
        </p:spPr>
        <p:txBody>
          <a:bodyPr/>
          <a:lstStyle/>
          <a:p>
            <a:pPr marL="0" indent="0">
              <a:buNone/>
            </a:pPr>
            <a:endParaRPr lang="en-GB" sz="1800" dirty="0" smtClean="0">
              <a:solidFill>
                <a:schemeClr val="tx1"/>
              </a:solidFill>
            </a:endParaRPr>
          </a:p>
          <a:p>
            <a:pPr lvl="1">
              <a:buFont typeface="Wingdings" panose="05000000000000000000" pitchFamily="2" charset="2"/>
              <a:buChar char="Ø"/>
            </a:pPr>
            <a:endParaRPr lang="en-GB" sz="1400" dirty="0" smtClean="0">
              <a:solidFill>
                <a:schemeClr val="tx1"/>
              </a:solidFill>
            </a:endParaRPr>
          </a:p>
          <a:p>
            <a:pPr marL="0" indent="0">
              <a:buNone/>
            </a:pPr>
            <a:endParaRPr lang="en-GB" sz="1800" dirty="0">
              <a:solidFill>
                <a:schemeClr val="tx1"/>
              </a:solidFill>
            </a:endParaRPr>
          </a:p>
        </p:txBody>
      </p:sp>
      <p:graphicFrame>
        <p:nvGraphicFramePr>
          <p:cNvPr id="4" name="Diagram 3"/>
          <p:cNvGraphicFramePr/>
          <p:nvPr>
            <p:extLst>
              <p:ext uri="{D42A27DB-BD31-4B8C-83A1-F6EECF244321}">
                <p14:modId xmlns:p14="http://schemas.microsoft.com/office/powerpoint/2010/main" val="713168965"/>
              </p:ext>
            </p:extLst>
          </p:nvPr>
        </p:nvGraphicFramePr>
        <p:xfrm>
          <a:off x="683568" y="1052736"/>
          <a:ext cx="806489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05840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4">
                                            <p:graphicEl>
                                              <a:dgm id="{9E5F8A35-151E-4449-8B6C-50C421470952}"/>
                                            </p:graphicEl>
                                          </p:spTgt>
                                        </p:tgtEl>
                                        <p:attrNameLst>
                                          <p:attrName>style.visibility</p:attrName>
                                        </p:attrNameLst>
                                      </p:cBhvr>
                                      <p:to>
                                        <p:strVal val="visible"/>
                                      </p:to>
                                    </p:set>
                                    <p:anim calcmode="lin" valueType="num">
                                      <p:cBhvr>
                                        <p:cTn id="11" dur="500" fill="hold"/>
                                        <p:tgtEl>
                                          <p:spTgt spid="4">
                                            <p:graphicEl>
                                              <a:dgm id="{9E5F8A35-151E-4449-8B6C-50C421470952}"/>
                                            </p:graphicEl>
                                          </p:spTgt>
                                        </p:tgtEl>
                                        <p:attrNameLst>
                                          <p:attrName>ppt_w</p:attrName>
                                        </p:attrNameLst>
                                      </p:cBhvr>
                                      <p:tavLst>
                                        <p:tav tm="0">
                                          <p:val>
                                            <p:fltVal val="0"/>
                                          </p:val>
                                        </p:tav>
                                        <p:tav tm="100000">
                                          <p:val>
                                            <p:strVal val="#ppt_w"/>
                                          </p:val>
                                        </p:tav>
                                      </p:tavLst>
                                    </p:anim>
                                    <p:anim calcmode="lin" valueType="num">
                                      <p:cBhvr>
                                        <p:cTn id="12" dur="500" fill="hold"/>
                                        <p:tgtEl>
                                          <p:spTgt spid="4">
                                            <p:graphicEl>
                                              <a:dgm id="{9E5F8A35-151E-4449-8B6C-50C421470952}"/>
                                            </p:graphicEl>
                                          </p:spTgt>
                                        </p:tgtEl>
                                        <p:attrNameLst>
                                          <p:attrName>ppt_h</p:attrName>
                                        </p:attrNameLst>
                                      </p:cBhvr>
                                      <p:tavLst>
                                        <p:tav tm="0">
                                          <p:val>
                                            <p:fltVal val="0"/>
                                          </p:val>
                                        </p:tav>
                                        <p:tav tm="100000">
                                          <p:val>
                                            <p:strVal val="#ppt_h"/>
                                          </p:val>
                                        </p:tav>
                                      </p:tavLst>
                                    </p:anim>
                                    <p:animEffect transition="in" filter="fade">
                                      <p:cBhvr>
                                        <p:cTn id="13" dur="500"/>
                                        <p:tgtEl>
                                          <p:spTgt spid="4">
                                            <p:graphicEl>
                                              <a:dgm id="{9E5F8A35-151E-4449-8B6C-50C421470952}"/>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graphicEl>
                                              <a:dgm id="{9AD18FBC-EBFB-4C2B-8026-34AA3F27874F}"/>
                                            </p:graphicEl>
                                          </p:spTgt>
                                        </p:tgtEl>
                                        <p:attrNameLst>
                                          <p:attrName>style.visibility</p:attrName>
                                        </p:attrNameLst>
                                      </p:cBhvr>
                                      <p:to>
                                        <p:strVal val="visible"/>
                                      </p:to>
                                    </p:set>
                                    <p:anim calcmode="lin" valueType="num">
                                      <p:cBhvr>
                                        <p:cTn id="18" dur="500" fill="hold"/>
                                        <p:tgtEl>
                                          <p:spTgt spid="4">
                                            <p:graphicEl>
                                              <a:dgm id="{9AD18FBC-EBFB-4C2B-8026-34AA3F27874F}"/>
                                            </p:graphicEl>
                                          </p:spTgt>
                                        </p:tgtEl>
                                        <p:attrNameLst>
                                          <p:attrName>ppt_w</p:attrName>
                                        </p:attrNameLst>
                                      </p:cBhvr>
                                      <p:tavLst>
                                        <p:tav tm="0">
                                          <p:val>
                                            <p:fltVal val="0"/>
                                          </p:val>
                                        </p:tav>
                                        <p:tav tm="100000">
                                          <p:val>
                                            <p:strVal val="#ppt_w"/>
                                          </p:val>
                                        </p:tav>
                                      </p:tavLst>
                                    </p:anim>
                                    <p:anim calcmode="lin" valueType="num">
                                      <p:cBhvr>
                                        <p:cTn id="19" dur="500" fill="hold"/>
                                        <p:tgtEl>
                                          <p:spTgt spid="4">
                                            <p:graphicEl>
                                              <a:dgm id="{9AD18FBC-EBFB-4C2B-8026-34AA3F27874F}"/>
                                            </p:graphicEl>
                                          </p:spTgt>
                                        </p:tgtEl>
                                        <p:attrNameLst>
                                          <p:attrName>ppt_h</p:attrName>
                                        </p:attrNameLst>
                                      </p:cBhvr>
                                      <p:tavLst>
                                        <p:tav tm="0">
                                          <p:val>
                                            <p:fltVal val="0"/>
                                          </p:val>
                                        </p:tav>
                                        <p:tav tm="100000">
                                          <p:val>
                                            <p:strVal val="#ppt_h"/>
                                          </p:val>
                                        </p:tav>
                                      </p:tavLst>
                                    </p:anim>
                                    <p:animEffect transition="in" filter="fade">
                                      <p:cBhvr>
                                        <p:cTn id="20" dur="500"/>
                                        <p:tgtEl>
                                          <p:spTgt spid="4">
                                            <p:graphicEl>
                                              <a:dgm id="{9AD18FBC-EBFB-4C2B-8026-34AA3F27874F}"/>
                                            </p:graphicEl>
                                          </p:spTgt>
                                        </p:tgtEl>
                                      </p:cBhvr>
                                    </p:animEffect>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4">
                                            <p:graphicEl>
                                              <a:dgm id="{52BF36B0-F4A2-4050-8AD1-9D0FE01C83AF}"/>
                                            </p:graphicEl>
                                          </p:spTgt>
                                        </p:tgtEl>
                                        <p:attrNameLst>
                                          <p:attrName>style.visibility</p:attrName>
                                        </p:attrNameLst>
                                      </p:cBhvr>
                                      <p:to>
                                        <p:strVal val="visible"/>
                                      </p:to>
                                    </p:set>
                                    <p:anim calcmode="lin" valueType="num">
                                      <p:cBhvr>
                                        <p:cTn id="24" dur="500" fill="hold"/>
                                        <p:tgtEl>
                                          <p:spTgt spid="4">
                                            <p:graphicEl>
                                              <a:dgm id="{52BF36B0-F4A2-4050-8AD1-9D0FE01C83AF}"/>
                                            </p:graphicEl>
                                          </p:spTgt>
                                        </p:tgtEl>
                                        <p:attrNameLst>
                                          <p:attrName>ppt_w</p:attrName>
                                        </p:attrNameLst>
                                      </p:cBhvr>
                                      <p:tavLst>
                                        <p:tav tm="0">
                                          <p:val>
                                            <p:fltVal val="0"/>
                                          </p:val>
                                        </p:tav>
                                        <p:tav tm="100000">
                                          <p:val>
                                            <p:strVal val="#ppt_w"/>
                                          </p:val>
                                        </p:tav>
                                      </p:tavLst>
                                    </p:anim>
                                    <p:anim calcmode="lin" valueType="num">
                                      <p:cBhvr>
                                        <p:cTn id="25" dur="500" fill="hold"/>
                                        <p:tgtEl>
                                          <p:spTgt spid="4">
                                            <p:graphicEl>
                                              <a:dgm id="{52BF36B0-F4A2-4050-8AD1-9D0FE01C83AF}"/>
                                            </p:graphicEl>
                                          </p:spTgt>
                                        </p:tgtEl>
                                        <p:attrNameLst>
                                          <p:attrName>ppt_h</p:attrName>
                                        </p:attrNameLst>
                                      </p:cBhvr>
                                      <p:tavLst>
                                        <p:tav tm="0">
                                          <p:val>
                                            <p:fltVal val="0"/>
                                          </p:val>
                                        </p:tav>
                                        <p:tav tm="100000">
                                          <p:val>
                                            <p:strVal val="#ppt_h"/>
                                          </p:val>
                                        </p:tav>
                                      </p:tavLst>
                                    </p:anim>
                                    <p:animEffect transition="in" filter="fade">
                                      <p:cBhvr>
                                        <p:cTn id="26" dur="500"/>
                                        <p:tgtEl>
                                          <p:spTgt spid="4">
                                            <p:graphicEl>
                                              <a:dgm id="{52BF36B0-F4A2-4050-8AD1-9D0FE01C83AF}"/>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graphicEl>
                                              <a:dgm id="{8831A90D-215D-4FB5-8277-F883F4D7ECE6}"/>
                                            </p:graphicEl>
                                          </p:spTgt>
                                        </p:tgtEl>
                                        <p:attrNameLst>
                                          <p:attrName>style.visibility</p:attrName>
                                        </p:attrNameLst>
                                      </p:cBhvr>
                                      <p:to>
                                        <p:strVal val="visible"/>
                                      </p:to>
                                    </p:set>
                                    <p:anim calcmode="lin" valueType="num">
                                      <p:cBhvr>
                                        <p:cTn id="31" dur="500" fill="hold"/>
                                        <p:tgtEl>
                                          <p:spTgt spid="4">
                                            <p:graphicEl>
                                              <a:dgm id="{8831A90D-215D-4FB5-8277-F883F4D7ECE6}"/>
                                            </p:graphicEl>
                                          </p:spTgt>
                                        </p:tgtEl>
                                        <p:attrNameLst>
                                          <p:attrName>ppt_w</p:attrName>
                                        </p:attrNameLst>
                                      </p:cBhvr>
                                      <p:tavLst>
                                        <p:tav tm="0">
                                          <p:val>
                                            <p:fltVal val="0"/>
                                          </p:val>
                                        </p:tav>
                                        <p:tav tm="100000">
                                          <p:val>
                                            <p:strVal val="#ppt_w"/>
                                          </p:val>
                                        </p:tav>
                                      </p:tavLst>
                                    </p:anim>
                                    <p:anim calcmode="lin" valueType="num">
                                      <p:cBhvr>
                                        <p:cTn id="32" dur="500" fill="hold"/>
                                        <p:tgtEl>
                                          <p:spTgt spid="4">
                                            <p:graphicEl>
                                              <a:dgm id="{8831A90D-215D-4FB5-8277-F883F4D7ECE6}"/>
                                            </p:graphicEl>
                                          </p:spTgt>
                                        </p:tgtEl>
                                        <p:attrNameLst>
                                          <p:attrName>ppt_h</p:attrName>
                                        </p:attrNameLst>
                                      </p:cBhvr>
                                      <p:tavLst>
                                        <p:tav tm="0">
                                          <p:val>
                                            <p:fltVal val="0"/>
                                          </p:val>
                                        </p:tav>
                                        <p:tav tm="100000">
                                          <p:val>
                                            <p:strVal val="#ppt_h"/>
                                          </p:val>
                                        </p:tav>
                                      </p:tavLst>
                                    </p:anim>
                                    <p:animEffect transition="in" filter="fade">
                                      <p:cBhvr>
                                        <p:cTn id="33" dur="500"/>
                                        <p:tgtEl>
                                          <p:spTgt spid="4">
                                            <p:graphicEl>
                                              <a:dgm id="{8831A90D-215D-4FB5-8277-F883F4D7ECE6}"/>
                                            </p:graphicEl>
                                          </p:spTgt>
                                        </p:tgtEl>
                                      </p:cBhvr>
                                    </p:animEffect>
                                  </p:childTnLst>
                                </p:cTn>
                              </p:par>
                            </p:childTnLst>
                          </p:cTn>
                        </p:par>
                        <p:par>
                          <p:cTn id="34" fill="hold">
                            <p:stCondLst>
                              <p:cond delay="500"/>
                            </p:stCondLst>
                            <p:childTnLst>
                              <p:par>
                                <p:cTn id="35" presetID="53" presetClass="entr" presetSubtype="16" fill="hold" grpId="0" nodeType="afterEffect">
                                  <p:stCondLst>
                                    <p:cond delay="0"/>
                                  </p:stCondLst>
                                  <p:childTnLst>
                                    <p:set>
                                      <p:cBhvr>
                                        <p:cTn id="36" dur="1" fill="hold">
                                          <p:stCondLst>
                                            <p:cond delay="0"/>
                                          </p:stCondLst>
                                        </p:cTn>
                                        <p:tgtEl>
                                          <p:spTgt spid="4">
                                            <p:graphicEl>
                                              <a:dgm id="{F5B8308D-43C2-419B-9D87-69EF402FDD68}"/>
                                            </p:graphicEl>
                                          </p:spTgt>
                                        </p:tgtEl>
                                        <p:attrNameLst>
                                          <p:attrName>style.visibility</p:attrName>
                                        </p:attrNameLst>
                                      </p:cBhvr>
                                      <p:to>
                                        <p:strVal val="visible"/>
                                      </p:to>
                                    </p:set>
                                    <p:anim calcmode="lin" valueType="num">
                                      <p:cBhvr>
                                        <p:cTn id="37" dur="500" fill="hold"/>
                                        <p:tgtEl>
                                          <p:spTgt spid="4">
                                            <p:graphicEl>
                                              <a:dgm id="{F5B8308D-43C2-419B-9D87-69EF402FDD68}"/>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dgm id="{F5B8308D-43C2-419B-9D87-69EF402FDD68}"/>
                                            </p:graphicEl>
                                          </p:spTgt>
                                        </p:tgtEl>
                                        <p:attrNameLst>
                                          <p:attrName>ppt_h</p:attrName>
                                        </p:attrNameLst>
                                      </p:cBhvr>
                                      <p:tavLst>
                                        <p:tav tm="0">
                                          <p:val>
                                            <p:fltVal val="0"/>
                                          </p:val>
                                        </p:tav>
                                        <p:tav tm="100000">
                                          <p:val>
                                            <p:strVal val="#ppt_h"/>
                                          </p:val>
                                        </p:tav>
                                      </p:tavLst>
                                    </p:anim>
                                    <p:animEffect transition="in" filter="fade">
                                      <p:cBhvr>
                                        <p:cTn id="39" dur="500"/>
                                        <p:tgtEl>
                                          <p:spTgt spid="4">
                                            <p:graphicEl>
                                              <a:dgm id="{F5B8308D-43C2-419B-9D87-69EF402FDD6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310" y="188640"/>
            <a:ext cx="7571184" cy="1143000"/>
          </a:xfrm>
        </p:spPr>
        <p:txBody>
          <a:bodyPr/>
          <a:lstStyle/>
          <a:p>
            <a:pPr algn="ctr"/>
            <a:r>
              <a:rPr lang="el-GR" sz="2800" dirty="0" smtClean="0"/>
              <a:t>Πρακτικές σύναψης δημοσίων συμβάσεων: </a:t>
            </a:r>
            <a:r>
              <a:rPr lang="el-GR" sz="2800" dirty="0" smtClean="0"/>
              <a:t>απώτερο </a:t>
            </a:r>
            <a:r>
              <a:rPr lang="el-GR" sz="2800" dirty="0" smtClean="0"/>
              <a:t>παρελθόν </a:t>
            </a:r>
            <a:endParaRPr lang="el-GR" sz="2800" dirty="0"/>
          </a:p>
        </p:txBody>
      </p:sp>
      <p:sp>
        <p:nvSpPr>
          <p:cNvPr id="3" name="Content Placeholder 2"/>
          <p:cNvSpPr>
            <a:spLocks noGrp="1"/>
          </p:cNvSpPr>
          <p:nvPr>
            <p:ph idx="1"/>
          </p:nvPr>
        </p:nvSpPr>
        <p:spPr>
          <a:xfrm>
            <a:off x="467544" y="1196752"/>
            <a:ext cx="8229600" cy="5001419"/>
          </a:xfrm>
        </p:spPr>
        <p:txBody>
          <a:bodyPr/>
          <a:lstStyle/>
          <a:p>
            <a:pPr lvl="1" algn="just">
              <a:buFont typeface="Wingdings" panose="05000000000000000000" pitchFamily="2" charset="2"/>
              <a:buChar char="Ø"/>
            </a:pPr>
            <a:r>
              <a:rPr lang="el-GR" sz="1400" dirty="0" smtClean="0">
                <a:solidFill>
                  <a:schemeClr val="tx1"/>
                </a:solidFill>
              </a:rPr>
              <a:t>Από την εποχή που υπάρχουν κτήρια υπάρχουν και υπερβάσεις κόστους στα δημόσια έργα.  </a:t>
            </a:r>
          </a:p>
          <a:p>
            <a:pPr lvl="1" algn="just">
              <a:buFont typeface="Wingdings" panose="05000000000000000000" pitchFamily="2" charset="2"/>
              <a:buChar char="Ø"/>
            </a:pPr>
            <a:endParaRPr lang="el-GR" sz="1400" dirty="0">
              <a:solidFill>
                <a:schemeClr val="tx1"/>
              </a:solidFill>
            </a:endParaRPr>
          </a:p>
          <a:p>
            <a:pPr lvl="1" algn="just">
              <a:buFont typeface="Wingdings" panose="05000000000000000000" pitchFamily="2" charset="2"/>
              <a:buChar char="Ø"/>
            </a:pPr>
            <a:r>
              <a:rPr lang="el-GR" sz="1400" dirty="0" smtClean="0">
                <a:solidFill>
                  <a:schemeClr val="tx1"/>
                </a:solidFill>
              </a:rPr>
              <a:t>Ο Παρθενώνας κόστισε 469 ασημένια τάλαντα στην Αρχαία Ελλάδα </a:t>
            </a:r>
            <a:r>
              <a:rPr lang="el-GR" sz="1400" dirty="0" smtClean="0">
                <a:solidFill>
                  <a:schemeClr val="tx1"/>
                </a:solidFill>
              </a:rPr>
              <a:t>– η είδηση αυτή </a:t>
            </a:r>
            <a:r>
              <a:rPr lang="el-GR" sz="1400" dirty="0" smtClean="0">
                <a:solidFill>
                  <a:schemeClr val="tx1"/>
                </a:solidFill>
              </a:rPr>
              <a:t>δεν έτυχε θερμής υποδοχής από τον λαό. </a:t>
            </a:r>
          </a:p>
          <a:p>
            <a:pPr lvl="1" algn="just">
              <a:buFont typeface="Wingdings" panose="05000000000000000000" pitchFamily="2" charset="2"/>
              <a:buChar char="Ø"/>
            </a:pPr>
            <a:endParaRPr lang="el-GR" sz="1400" dirty="0">
              <a:solidFill>
                <a:schemeClr val="tx1"/>
              </a:solidFill>
            </a:endParaRPr>
          </a:p>
          <a:p>
            <a:pPr lvl="1" algn="just">
              <a:buFont typeface="Wingdings" panose="05000000000000000000" pitchFamily="2" charset="2"/>
              <a:buChar char="Ø"/>
            </a:pPr>
            <a:endParaRPr lang="el-GR" sz="1400" dirty="0">
              <a:solidFill>
                <a:schemeClr val="tx1"/>
              </a:solidFill>
            </a:endParaRPr>
          </a:p>
          <a:p>
            <a:pPr lvl="1">
              <a:buFont typeface="Wingdings" panose="05000000000000000000" pitchFamily="2" charset="2"/>
              <a:buChar char="Ø"/>
            </a:pPr>
            <a:endParaRPr lang="el-GR" sz="1400" dirty="0">
              <a:solidFill>
                <a:schemeClr val="tx1"/>
              </a:solidFill>
            </a:endParaRPr>
          </a:p>
          <a:p>
            <a:pPr marL="0" indent="0">
              <a:buNone/>
            </a:pPr>
            <a:endParaRPr lang="el-GR" sz="1800" dirty="0" smtClean="0">
              <a:solidFill>
                <a:schemeClr val="tx1"/>
              </a:solidFill>
            </a:endParaRPr>
          </a:p>
          <a:p>
            <a:pPr lvl="1">
              <a:buFont typeface="Wingdings" panose="05000000000000000000" pitchFamily="2" charset="2"/>
              <a:buChar char="Ø"/>
            </a:pPr>
            <a:endParaRPr lang="el-GR" sz="1400" dirty="0" smtClean="0">
              <a:solidFill>
                <a:schemeClr val="tx1"/>
              </a:solidFill>
            </a:endParaRPr>
          </a:p>
          <a:p>
            <a:pPr marL="0" indent="0">
              <a:buNone/>
            </a:pPr>
            <a:endParaRPr lang="el-GR" sz="1800" dirty="0">
              <a:solidFill>
                <a:schemeClr val="tx1"/>
              </a:solidFill>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2348880"/>
            <a:ext cx="6628524" cy="3034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30364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3075"/>
                                        </p:tgtEl>
                                        <p:attrNameLst>
                                          <p:attrName>style.visibility</p:attrName>
                                        </p:attrNameLst>
                                      </p:cBhvr>
                                      <p:to>
                                        <p:strVal val="visible"/>
                                      </p:to>
                                    </p:set>
                                    <p:anim calcmode="lin" valueType="num">
                                      <p:cBhvr>
                                        <p:cTn id="23" dur="500" fill="hold"/>
                                        <p:tgtEl>
                                          <p:spTgt spid="3075"/>
                                        </p:tgtEl>
                                        <p:attrNameLst>
                                          <p:attrName>ppt_w</p:attrName>
                                        </p:attrNameLst>
                                      </p:cBhvr>
                                      <p:tavLst>
                                        <p:tav tm="0">
                                          <p:val>
                                            <p:fltVal val="0"/>
                                          </p:val>
                                        </p:tav>
                                        <p:tav tm="100000">
                                          <p:val>
                                            <p:strVal val="#ppt_w"/>
                                          </p:val>
                                        </p:tav>
                                      </p:tavLst>
                                    </p:anim>
                                    <p:anim calcmode="lin" valueType="num">
                                      <p:cBhvr>
                                        <p:cTn id="24" dur="500" fill="hold"/>
                                        <p:tgtEl>
                                          <p:spTgt spid="3075"/>
                                        </p:tgtEl>
                                        <p:attrNameLst>
                                          <p:attrName>ppt_h</p:attrName>
                                        </p:attrNameLst>
                                      </p:cBhvr>
                                      <p:tavLst>
                                        <p:tav tm="0">
                                          <p:val>
                                            <p:fltVal val="0"/>
                                          </p:val>
                                        </p:tav>
                                        <p:tav tm="100000">
                                          <p:val>
                                            <p:strVal val="#ppt_h"/>
                                          </p:val>
                                        </p:tav>
                                      </p:tavLst>
                                    </p:anim>
                                    <p:animEffect transition="in" filter="fade">
                                      <p:cBhvr>
                                        <p:cTn id="25"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311" y="197768"/>
            <a:ext cx="7067128" cy="1143000"/>
          </a:xfrm>
        </p:spPr>
        <p:txBody>
          <a:bodyPr/>
          <a:lstStyle/>
          <a:p>
            <a:pPr algn="ctr"/>
            <a:r>
              <a:rPr lang="el-GR" sz="2800" dirty="0" smtClean="0"/>
              <a:t>Πρακτικές σύναψης δημοσίων συμβάσεων: </a:t>
            </a:r>
            <a:r>
              <a:rPr lang="el-GR" sz="2800" dirty="0" smtClean="0"/>
              <a:t>πρόσφατο </a:t>
            </a:r>
            <a:r>
              <a:rPr lang="el-GR" sz="2800" dirty="0" smtClean="0"/>
              <a:t>παρελθόν </a:t>
            </a:r>
            <a:endParaRPr lang="el-GR" sz="2800" dirty="0"/>
          </a:p>
        </p:txBody>
      </p:sp>
      <p:sp>
        <p:nvSpPr>
          <p:cNvPr id="3" name="Content Placeholder 2"/>
          <p:cNvSpPr>
            <a:spLocks noGrp="1"/>
          </p:cNvSpPr>
          <p:nvPr>
            <p:ph idx="1"/>
          </p:nvPr>
        </p:nvSpPr>
        <p:spPr>
          <a:xfrm>
            <a:off x="467544" y="1340768"/>
            <a:ext cx="8229600" cy="4464496"/>
          </a:xfrm>
        </p:spPr>
        <p:txBody>
          <a:bodyPr/>
          <a:lstStyle/>
          <a:p>
            <a:pPr lvl="1" algn="just">
              <a:buFont typeface="Wingdings" panose="05000000000000000000" pitchFamily="2" charset="2"/>
              <a:buChar char="Ø"/>
            </a:pPr>
            <a:r>
              <a:rPr lang="el-GR" sz="1400" b="1" dirty="0" smtClean="0">
                <a:solidFill>
                  <a:schemeClr val="tx1"/>
                </a:solidFill>
              </a:rPr>
              <a:t>Κτήριο της Βουλής της Σκωτίας 2004</a:t>
            </a:r>
            <a:r>
              <a:rPr lang="el-GR" sz="1400" dirty="0" smtClean="0">
                <a:solidFill>
                  <a:schemeClr val="tx1"/>
                </a:solidFill>
              </a:rPr>
              <a:t>… Αρχικό κόστος £10-40 εκατ.– Πραγματικό κόστος £414 εκατ. (Υπέρβαση κατά 935% - 4.040%) </a:t>
            </a:r>
          </a:p>
          <a:p>
            <a:pPr lvl="1" algn="just">
              <a:buFont typeface="Wingdings" panose="05000000000000000000" pitchFamily="2" charset="2"/>
              <a:buChar char="Ø"/>
            </a:pPr>
            <a:endParaRPr lang="el-GR" sz="1400" dirty="0">
              <a:solidFill>
                <a:schemeClr val="tx1"/>
              </a:solidFill>
            </a:endParaRPr>
          </a:p>
          <a:p>
            <a:pPr lvl="1" algn="just">
              <a:buFont typeface="Wingdings" panose="05000000000000000000" pitchFamily="2" charset="2"/>
              <a:buChar char="Ø"/>
            </a:pPr>
            <a:endParaRPr lang="el-GR" sz="1400" dirty="0">
              <a:solidFill>
                <a:schemeClr val="tx1"/>
              </a:solidFill>
            </a:endParaRPr>
          </a:p>
          <a:p>
            <a:pPr lvl="1">
              <a:buFont typeface="Wingdings" panose="05000000000000000000" pitchFamily="2" charset="2"/>
              <a:buChar char="Ø"/>
            </a:pPr>
            <a:endParaRPr lang="el-GR" sz="1400" dirty="0">
              <a:solidFill>
                <a:schemeClr val="tx1"/>
              </a:solidFill>
            </a:endParaRPr>
          </a:p>
          <a:p>
            <a:pPr marL="0" indent="0">
              <a:buNone/>
            </a:pPr>
            <a:endParaRPr lang="el-GR" sz="1800" dirty="0" smtClean="0">
              <a:solidFill>
                <a:schemeClr val="tx1"/>
              </a:solidFill>
            </a:endParaRPr>
          </a:p>
          <a:p>
            <a:pPr lvl="1">
              <a:buFont typeface="Wingdings" panose="05000000000000000000" pitchFamily="2" charset="2"/>
              <a:buChar char="Ø"/>
            </a:pPr>
            <a:endParaRPr lang="el-GR" sz="1400" dirty="0" smtClean="0">
              <a:solidFill>
                <a:schemeClr val="tx1"/>
              </a:solidFill>
            </a:endParaRPr>
          </a:p>
          <a:p>
            <a:pPr marL="0" indent="0">
              <a:buNone/>
            </a:pPr>
            <a:endParaRPr lang="el-GR" sz="1800" dirty="0">
              <a:solidFill>
                <a:schemeClr val="tx1"/>
              </a:solidFill>
            </a:endParaRPr>
          </a:p>
        </p:txBody>
      </p:sp>
      <p:pic>
        <p:nvPicPr>
          <p:cNvPr id="5" name="Picture 4" descr="Κτήριο της Βουλής της Σκωτίας"/>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132856"/>
            <a:ext cx="4320480" cy="2952328"/>
          </a:xfrm>
          <a:prstGeom prst="rect">
            <a:avLst/>
          </a:prstGeom>
          <a:noFill/>
          <a:ln>
            <a:noFill/>
          </a:ln>
        </p:spPr>
      </p:pic>
      <p:sp>
        <p:nvSpPr>
          <p:cNvPr id="4" name="TextBox 3"/>
          <p:cNvSpPr txBox="1"/>
          <p:nvPr/>
        </p:nvSpPr>
        <p:spPr>
          <a:xfrm>
            <a:off x="5508104" y="2193368"/>
            <a:ext cx="3456384" cy="2585323"/>
          </a:xfrm>
          <a:prstGeom prst="rect">
            <a:avLst/>
          </a:prstGeom>
          <a:noFill/>
        </p:spPr>
        <p:txBody>
          <a:bodyPr wrap="square" rtlCol="0">
            <a:spAutoFit/>
          </a:bodyPr>
          <a:lstStyle/>
          <a:p>
            <a:r>
              <a:rPr lang="el-GR" sz="1400" dirty="0" smtClean="0"/>
              <a:t>Αιτία είναι μια </a:t>
            </a:r>
            <a:r>
              <a:rPr lang="el-GR" sz="1400" dirty="0" smtClean="0"/>
              <a:t>μακρά σειρά ενεργειών κακοδιαχείρισης και η τραγική μοίρα. Συγκεκριμένα:</a:t>
            </a:r>
          </a:p>
          <a:p>
            <a:endParaRPr lang="el-GR" sz="800" dirty="0"/>
          </a:p>
          <a:p>
            <a:pPr marL="285750" indent="-285750">
              <a:buFont typeface="Arial" panose="020B0604020202020204" pitchFamily="34" charset="0"/>
              <a:buChar char="•"/>
            </a:pPr>
            <a:r>
              <a:rPr lang="el-GR" sz="1400" dirty="0" smtClean="0"/>
              <a:t>Ακατάλληλη εντολή,</a:t>
            </a:r>
          </a:p>
          <a:p>
            <a:pPr marL="285750" indent="-285750">
              <a:buFont typeface="Arial" panose="020B0604020202020204" pitchFamily="34" charset="0"/>
              <a:buChar char="•"/>
            </a:pPr>
            <a:r>
              <a:rPr lang="el-GR" sz="1400" dirty="0" smtClean="0"/>
              <a:t>Κακή διαχείριση / μεγάλη ανικανότητα,</a:t>
            </a:r>
          </a:p>
          <a:p>
            <a:pPr marL="285750" indent="-285750">
              <a:buFont typeface="Arial" panose="020B0604020202020204" pitchFamily="34" charset="0"/>
              <a:buChar char="•"/>
            </a:pPr>
            <a:r>
              <a:rPr lang="el-GR" sz="1400" dirty="0" smtClean="0"/>
              <a:t>Αλλαγή των απαιτήσεων του πελάτη - ουσιαστικά νέος πελάτης (!),</a:t>
            </a:r>
          </a:p>
          <a:p>
            <a:pPr marL="285750" indent="-285750">
              <a:buFont typeface="Arial" panose="020B0604020202020204" pitchFamily="34" charset="0"/>
              <a:buChar char="•"/>
            </a:pPr>
            <a:r>
              <a:rPr lang="el-GR" sz="1400" dirty="0" smtClean="0"/>
              <a:t>Αρχιτέκτονας ευρέως γνωστός για την επιμονή του στον πειραματισμό, και </a:t>
            </a:r>
          </a:p>
          <a:p>
            <a:pPr marL="285750" indent="-285750">
              <a:buFont typeface="Arial" panose="020B0604020202020204" pitchFamily="34" charset="0"/>
              <a:buChar char="•"/>
            </a:pPr>
            <a:r>
              <a:rPr lang="el-GR" sz="1400" dirty="0" smtClean="0"/>
              <a:t>Μεροληπτική αισιοδοξία. </a:t>
            </a:r>
            <a:endParaRPr lang="el-GR" sz="1400" dirty="0"/>
          </a:p>
        </p:txBody>
      </p:sp>
    </p:spTree>
    <p:extLst>
      <p:ext uri="{BB962C8B-B14F-4D97-AF65-F5344CB8AC3E}">
        <p14:creationId xmlns:p14="http://schemas.microsoft.com/office/powerpoint/2010/main" val="32134766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700" y="188640"/>
            <a:ext cx="7355160" cy="1143000"/>
          </a:xfrm>
        </p:spPr>
        <p:txBody>
          <a:bodyPr/>
          <a:lstStyle/>
          <a:p>
            <a:pPr algn="ctr"/>
            <a:r>
              <a:rPr lang="el-GR" sz="2800" dirty="0" smtClean="0"/>
              <a:t>Πρακτικές σύναψης δημοσίων συμβάσεων: </a:t>
            </a:r>
            <a:r>
              <a:rPr lang="el-GR" sz="2800" dirty="0" smtClean="0"/>
              <a:t>πρόσφατο </a:t>
            </a:r>
            <a:r>
              <a:rPr lang="el-GR" sz="2800" dirty="0" smtClean="0"/>
              <a:t>παρελθόν </a:t>
            </a:r>
            <a:endParaRPr lang="el-GR" sz="2800" dirty="0"/>
          </a:p>
        </p:txBody>
      </p:sp>
      <p:sp>
        <p:nvSpPr>
          <p:cNvPr id="3" name="Content Placeholder 2"/>
          <p:cNvSpPr>
            <a:spLocks noGrp="1"/>
          </p:cNvSpPr>
          <p:nvPr>
            <p:ph idx="1"/>
          </p:nvPr>
        </p:nvSpPr>
        <p:spPr>
          <a:xfrm>
            <a:off x="471480" y="1268761"/>
            <a:ext cx="8229600" cy="4536504"/>
          </a:xfrm>
        </p:spPr>
        <p:txBody>
          <a:bodyPr/>
          <a:lstStyle/>
          <a:p>
            <a:pPr lvl="1" algn="just">
              <a:buFont typeface="Wingdings" panose="05000000000000000000" pitchFamily="2" charset="2"/>
              <a:buChar char="Ø"/>
            </a:pPr>
            <a:r>
              <a:rPr lang="el-GR" sz="1400" b="1" dirty="0" smtClean="0">
                <a:solidFill>
                  <a:schemeClr val="tx1"/>
                </a:solidFill>
              </a:rPr>
              <a:t>Τραμ του Εδιμβούργου 2003</a:t>
            </a:r>
            <a:r>
              <a:rPr lang="el-GR" sz="1400" dirty="0" smtClean="0">
                <a:solidFill>
                  <a:schemeClr val="tx1"/>
                </a:solidFill>
              </a:rPr>
              <a:t>… Αρχικό κόστος £375 εκατ.– Πραγματικό κόστος £1 δισ. </a:t>
            </a:r>
          </a:p>
          <a:p>
            <a:pPr lvl="1" algn="just">
              <a:buFont typeface="Wingdings" panose="05000000000000000000" pitchFamily="2" charset="2"/>
              <a:buChar char="Ø"/>
            </a:pPr>
            <a:endParaRPr lang="el-GR" sz="1400" dirty="0">
              <a:solidFill>
                <a:schemeClr val="tx1"/>
              </a:solidFill>
            </a:endParaRPr>
          </a:p>
          <a:p>
            <a:pPr lvl="1" algn="just">
              <a:buFont typeface="Wingdings" panose="05000000000000000000" pitchFamily="2" charset="2"/>
              <a:buChar char="Ø"/>
            </a:pPr>
            <a:endParaRPr lang="el-GR" sz="1400" dirty="0">
              <a:solidFill>
                <a:schemeClr val="tx1"/>
              </a:solidFill>
            </a:endParaRPr>
          </a:p>
          <a:p>
            <a:pPr lvl="1">
              <a:buFont typeface="Wingdings" panose="05000000000000000000" pitchFamily="2" charset="2"/>
              <a:buChar char="Ø"/>
            </a:pPr>
            <a:endParaRPr lang="el-GR" sz="1400" dirty="0">
              <a:solidFill>
                <a:schemeClr val="tx1"/>
              </a:solidFill>
            </a:endParaRPr>
          </a:p>
          <a:p>
            <a:pPr marL="0" indent="0">
              <a:buNone/>
            </a:pPr>
            <a:endParaRPr lang="el-GR" sz="1800" dirty="0" smtClean="0">
              <a:solidFill>
                <a:schemeClr val="tx1"/>
              </a:solidFill>
            </a:endParaRPr>
          </a:p>
          <a:p>
            <a:pPr lvl="1">
              <a:buFont typeface="Wingdings" panose="05000000000000000000" pitchFamily="2" charset="2"/>
              <a:buChar char="Ø"/>
            </a:pPr>
            <a:endParaRPr lang="el-GR" sz="1400" dirty="0" smtClean="0">
              <a:solidFill>
                <a:schemeClr val="tx1"/>
              </a:solidFill>
            </a:endParaRPr>
          </a:p>
          <a:p>
            <a:pPr marL="0" indent="0">
              <a:buNone/>
            </a:pPr>
            <a:endParaRPr lang="el-GR" sz="1800" dirty="0">
              <a:solidFill>
                <a:schemeClr val="tx1"/>
              </a:solidFill>
            </a:endParaRPr>
          </a:p>
        </p:txBody>
      </p:sp>
      <p:sp>
        <p:nvSpPr>
          <p:cNvPr id="4" name="TextBox 3"/>
          <p:cNvSpPr txBox="1"/>
          <p:nvPr/>
        </p:nvSpPr>
        <p:spPr>
          <a:xfrm>
            <a:off x="5148064" y="1761542"/>
            <a:ext cx="3456384" cy="3754874"/>
          </a:xfrm>
          <a:prstGeom prst="rect">
            <a:avLst/>
          </a:prstGeom>
          <a:noFill/>
        </p:spPr>
        <p:txBody>
          <a:bodyPr wrap="square" rtlCol="0">
            <a:spAutoFit/>
          </a:bodyPr>
          <a:lstStyle/>
          <a:p>
            <a:r>
              <a:rPr lang="el-GR" sz="1400" dirty="0"/>
              <a:t>Η γραμμή των 14 χλμ. μεταξύ του New Town και του Αεροδρομίου του Εδιμβούργου έχει 16 σταθμούς. Η κατασκευή άρχισε τον Ιούνιο 2008, αλλά οι καθυστερήσεις στο έργο και οι διαφορές σχετικά με τη σύμβαση καθυστέρησαν την έναρξη λειτουργίας </a:t>
            </a:r>
            <a:r>
              <a:rPr lang="el-GR" sz="1400" dirty="0" smtClean="0"/>
              <a:t>πολύ περισσότερο </a:t>
            </a:r>
            <a:r>
              <a:rPr lang="el-GR" sz="1400" dirty="0"/>
              <a:t>από 3 </a:t>
            </a:r>
            <a:r>
              <a:rPr lang="el-GR" sz="1400" dirty="0" smtClean="0"/>
              <a:t>χρόνια και </a:t>
            </a:r>
            <a:r>
              <a:rPr lang="el-GR" sz="1400" dirty="0"/>
              <a:t>μέχρι τον Μάιο 2014.</a:t>
            </a:r>
          </a:p>
          <a:p>
            <a:endParaRPr lang="el-GR" sz="1400" dirty="0"/>
          </a:p>
          <a:p>
            <a:r>
              <a:rPr lang="el-GR" sz="1400" dirty="0" smtClean="0"/>
              <a:t>Μια έκθεση που δημοσιεύθηκε τον Αύγουστο 2011 εκτιμούσε ότι το τελικό κόστος του ακρωτηριασμένου δικτύου θα περιλάμβανε καταβολή τόκων ύψους £228 εκατ. για ένα 30ετές δάνειο για την κάλυψη του ελλείμματος χρηματοδότησης.</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844823"/>
            <a:ext cx="3470664" cy="358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10931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499176" cy="944488"/>
          </a:xfrm>
        </p:spPr>
        <p:txBody>
          <a:bodyPr/>
          <a:lstStyle/>
          <a:p>
            <a:r>
              <a:rPr lang="el-GR" sz="2800" dirty="0" smtClean="0"/>
              <a:t>Αιτίες των υπερβάσεων και η βρετανική λύση</a:t>
            </a:r>
            <a:endParaRPr lang="el-GR" sz="2800" dirty="0"/>
          </a:p>
        </p:txBody>
      </p:sp>
      <p:sp>
        <p:nvSpPr>
          <p:cNvPr id="3" name="Content Placeholder 2"/>
          <p:cNvSpPr>
            <a:spLocks noGrp="1"/>
          </p:cNvSpPr>
          <p:nvPr>
            <p:ph idx="1"/>
          </p:nvPr>
        </p:nvSpPr>
        <p:spPr>
          <a:xfrm>
            <a:off x="465151" y="1052736"/>
            <a:ext cx="8229600" cy="5001419"/>
          </a:xfrm>
        </p:spPr>
        <p:txBody>
          <a:bodyPr/>
          <a:lstStyle/>
          <a:p>
            <a:pPr lvl="1" algn="just">
              <a:buFont typeface="Wingdings" panose="05000000000000000000" pitchFamily="2" charset="2"/>
              <a:buChar char="Ø"/>
            </a:pPr>
            <a:r>
              <a:rPr lang="el-GR" sz="1400" dirty="0"/>
              <a:t>Οι αιτίες των υπερβάσεων του κόστους στα δημόσια έργα ποικίλουν σε μεγάλο βαθμό, αλλά στον περίπλοκο και επίδικο κόσμο μας, ορισμένα θέματα επαναλαμβάνονται, όπως: </a:t>
            </a:r>
            <a:endParaRPr lang="el-GR" sz="1400" dirty="0">
              <a:solidFill>
                <a:schemeClr val="tx1"/>
              </a:solidFill>
            </a:endParaRPr>
          </a:p>
          <a:p>
            <a:pPr lvl="1">
              <a:buFont typeface="Wingdings" panose="05000000000000000000" pitchFamily="2" charset="2"/>
              <a:buChar char="Ø"/>
            </a:pPr>
            <a:endParaRPr lang="el-GR" sz="1400" dirty="0">
              <a:solidFill>
                <a:schemeClr val="tx1"/>
              </a:solidFill>
            </a:endParaRPr>
          </a:p>
          <a:p>
            <a:pPr marL="0" indent="0">
              <a:buNone/>
            </a:pPr>
            <a:endParaRPr lang="el-GR" sz="1800" dirty="0" smtClean="0">
              <a:solidFill>
                <a:schemeClr val="tx1"/>
              </a:solidFill>
            </a:endParaRPr>
          </a:p>
          <a:p>
            <a:pPr lvl="1">
              <a:buFont typeface="Wingdings" panose="05000000000000000000" pitchFamily="2" charset="2"/>
              <a:buChar char="Ø"/>
            </a:pPr>
            <a:endParaRPr lang="el-GR" sz="1400" dirty="0" smtClean="0">
              <a:solidFill>
                <a:schemeClr val="tx1"/>
              </a:solidFill>
            </a:endParaRPr>
          </a:p>
          <a:p>
            <a:pPr marL="0" indent="0">
              <a:buNone/>
            </a:pPr>
            <a:endParaRPr lang="el-GR" sz="1800" dirty="0">
              <a:solidFill>
                <a:schemeClr val="tx1"/>
              </a:solidFill>
            </a:endParaRPr>
          </a:p>
        </p:txBody>
      </p:sp>
      <p:graphicFrame>
        <p:nvGraphicFramePr>
          <p:cNvPr id="4" name="Diagram 3"/>
          <p:cNvGraphicFramePr/>
          <p:nvPr>
            <p:extLst>
              <p:ext uri="{D42A27DB-BD31-4B8C-83A1-F6EECF244321}">
                <p14:modId xmlns:p14="http://schemas.microsoft.com/office/powerpoint/2010/main" val="257028253"/>
              </p:ext>
            </p:extLst>
          </p:nvPr>
        </p:nvGraphicFramePr>
        <p:xfrm>
          <a:off x="323528" y="1844824"/>
          <a:ext cx="5256584" cy="3760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p:cNvSpPr txBox="1">
            <a:spLocks/>
          </p:cNvSpPr>
          <p:nvPr/>
        </p:nvSpPr>
        <p:spPr bwMode="auto">
          <a:xfrm>
            <a:off x="5148064" y="1628800"/>
            <a:ext cx="3546687" cy="3744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2600" kern="1200">
                <a:solidFill>
                  <a:srgbClr val="17375E"/>
                </a:solidFill>
                <a:latin typeface="+mn-lt"/>
                <a:ea typeface="+mn-ea"/>
                <a:cs typeface="+mn-cs"/>
              </a:defRPr>
            </a:lvl1pPr>
            <a:lvl2pPr marL="742950" indent="-285750" algn="l" rtl="0" fontAlgn="base">
              <a:spcBef>
                <a:spcPct val="20000"/>
              </a:spcBef>
              <a:spcAft>
                <a:spcPct val="0"/>
              </a:spcAft>
              <a:buFont typeface="Arial" charset="0"/>
              <a:buChar char="–"/>
              <a:defRPr sz="2200" kern="1200">
                <a:solidFill>
                  <a:srgbClr val="17375E"/>
                </a:solidFill>
                <a:latin typeface="+mn-lt"/>
                <a:ea typeface="+mn-ea"/>
                <a:cs typeface="+mn-cs"/>
              </a:defRPr>
            </a:lvl2pPr>
            <a:lvl3pPr marL="1143000" indent="-228600" algn="l" rtl="0" fontAlgn="base">
              <a:spcBef>
                <a:spcPct val="20000"/>
              </a:spcBef>
              <a:spcAft>
                <a:spcPct val="0"/>
              </a:spcAft>
              <a:buFont typeface="Arial" charset="0"/>
              <a:buChar char="•"/>
              <a:defRPr kern="1200">
                <a:solidFill>
                  <a:srgbClr val="17375E"/>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rgbClr val="17375E"/>
                </a:solidFill>
                <a:latin typeface="+mn-lt"/>
                <a:ea typeface="+mn-ea"/>
                <a:cs typeface="+mn-cs"/>
              </a:defRPr>
            </a:lvl4pPr>
            <a:lvl5pPr marL="2057400" indent="-228600" algn="l" rtl="0" fontAlgn="base">
              <a:spcBef>
                <a:spcPct val="20000"/>
              </a:spcBef>
              <a:spcAft>
                <a:spcPct val="0"/>
              </a:spcAft>
              <a:buFont typeface="Arial" charset="0"/>
              <a:buChar char="»"/>
              <a:defRPr sz="1200" kern="1200">
                <a:solidFill>
                  <a:srgbClr val="17375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just">
              <a:buNone/>
            </a:pPr>
            <a:r>
              <a:rPr lang="el-GR" sz="1400" dirty="0" smtClean="0"/>
              <a:t>Για την αντιμετώπιση πολλών από τα θέματα αυτά, οι βρετανοί ανάδοχοι και πελάτες εφαρμόζουν ολοένα και περισσότερο μελέτες προσομοίωσης για να υπολογίσουν (μεταξύ άλλων): </a:t>
            </a:r>
          </a:p>
          <a:p>
            <a:pPr marL="0" lvl="1" indent="0" algn="just">
              <a:buNone/>
            </a:pPr>
            <a:r>
              <a:rPr lang="el-GR" sz="1100" dirty="0" smtClean="0"/>
              <a:t> </a:t>
            </a:r>
          </a:p>
          <a:p>
            <a:pPr marL="285750" lvl="1" algn="just">
              <a:buFont typeface="Wingdings" panose="05000000000000000000" pitchFamily="2" charset="2"/>
              <a:buChar char="Ø"/>
            </a:pPr>
            <a:r>
              <a:rPr lang="el-GR" sz="1400" dirty="0" smtClean="0"/>
              <a:t>πόσο αποτελεσματικές είναι οι ομάδες του έργου όταν συνεργάζονται,</a:t>
            </a:r>
          </a:p>
          <a:p>
            <a:pPr marL="285750" lvl="1" algn="just">
              <a:buFont typeface="Wingdings" panose="05000000000000000000" pitchFamily="2" charset="2"/>
              <a:buChar char="Ø"/>
            </a:pPr>
            <a:r>
              <a:rPr lang="el-GR" sz="1400" dirty="0" smtClean="0"/>
              <a:t>αν οι </a:t>
            </a:r>
            <a:r>
              <a:rPr lang="el-GR" sz="1400" dirty="0" smtClean="0"/>
              <a:t>φιλοσοφίες οργάνωσης </a:t>
            </a:r>
            <a:r>
              <a:rPr lang="el-GR" sz="1400" dirty="0" smtClean="0"/>
              <a:t>είναι ομοιόμορφες, σε μεγάλο βαθμό, στους κόλπους της ομάδας του έργου,</a:t>
            </a:r>
          </a:p>
          <a:p>
            <a:pPr marL="285750" lvl="1" algn="just">
              <a:buFont typeface="Wingdings" panose="05000000000000000000" pitchFamily="2" charset="2"/>
              <a:buChar char="Ø"/>
            </a:pPr>
            <a:r>
              <a:rPr lang="el-GR" sz="1400" dirty="0" smtClean="0"/>
              <a:t>πώς </a:t>
            </a:r>
            <a:r>
              <a:rPr lang="el-GR" sz="1400" dirty="0" smtClean="0"/>
              <a:t>αντιμετωπίζονται οι διαφορές, και</a:t>
            </a:r>
          </a:p>
          <a:p>
            <a:pPr marL="285750" lvl="1" algn="just">
              <a:buFont typeface="Wingdings" panose="05000000000000000000" pitchFamily="2" charset="2"/>
              <a:buChar char="Ø"/>
            </a:pPr>
            <a:r>
              <a:rPr lang="el-GR" sz="1400" dirty="0" smtClean="0"/>
              <a:t>τελικά</a:t>
            </a:r>
            <a:r>
              <a:rPr lang="el-GR" sz="1400" dirty="0" smtClean="0"/>
              <a:t>, αν η ομάδα του έργου θα εκπληρώσει με επιτυχία την επίτευξη των στόχων της.     </a:t>
            </a:r>
          </a:p>
          <a:p>
            <a:pPr lvl="1">
              <a:buFont typeface="Wingdings" panose="05000000000000000000" pitchFamily="2" charset="2"/>
              <a:buChar char="Ø"/>
            </a:pPr>
            <a:endParaRPr lang="el-GR" sz="1400" dirty="0" smtClean="0">
              <a:solidFill>
                <a:schemeClr val="tx1"/>
              </a:solidFill>
            </a:endParaRPr>
          </a:p>
          <a:p>
            <a:pPr marL="0" indent="0">
              <a:buFont typeface="Arial" charset="0"/>
              <a:buNone/>
            </a:pPr>
            <a:endParaRPr lang="el-GR" sz="1800" dirty="0" smtClean="0">
              <a:solidFill>
                <a:schemeClr val="tx1"/>
              </a:solidFill>
            </a:endParaRPr>
          </a:p>
          <a:p>
            <a:pPr lvl="1">
              <a:buFont typeface="Wingdings" panose="05000000000000000000" pitchFamily="2" charset="2"/>
              <a:buChar char="Ø"/>
            </a:pPr>
            <a:endParaRPr lang="el-GR" sz="1400" dirty="0" smtClean="0">
              <a:solidFill>
                <a:schemeClr val="tx1"/>
              </a:solidFill>
            </a:endParaRPr>
          </a:p>
          <a:p>
            <a:pPr marL="0" indent="0">
              <a:buFont typeface="Arial" charset="0"/>
              <a:buNone/>
            </a:pPr>
            <a:endParaRPr lang="el-GR" sz="1800" dirty="0">
              <a:solidFill>
                <a:schemeClr val="tx1"/>
              </a:solidFill>
            </a:endParaRPr>
          </a:p>
        </p:txBody>
      </p:sp>
    </p:spTree>
    <p:extLst>
      <p:ext uri="{BB962C8B-B14F-4D97-AF65-F5344CB8AC3E}">
        <p14:creationId xmlns:p14="http://schemas.microsoft.com/office/powerpoint/2010/main" val="19138869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4">
                                            <p:graphicEl>
                                              <a:dgm id="{E67CE6B4-9877-44B4-8AD7-140D86340714}"/>
                                            </p:graphicEl>
                                          </p:spTgt>
                                        </p:tgtEl>
                                        <p:attrNameLst>
                                          <p:attrName>style.visibility</p:attrName>
                                        </p:attrNameLst>
                                      </p:cBhvr>
                                      <p:to>
                                        <p:strVal val="visible"/>
                                      </p:to>
                                    </p:set>
                                    <p:anim calcmode="lin" valueType="num">
                                      <p:cBhvr>
                                        <p:cTn id="17" dur="500" fill="hold"/>
                                        <p:tgtEl>
                                          <p:spTgt spid="4">
                                            <p:graphicEl>
                                              <a:dgm id="{E67CE6B4-9877-44B4-8AD7-140D86340714}"/>
                                            </p:graphicEl>
                                          </p:spTgt>
                                        </p:tgtEl>
                                        <p:attrNameLst>
                                          <p:attrName>ppt_w</p:attrName>
                                        </p:attrNameLst>
                                      </p:cBhvr>
                                      <p:tavLst>
                                        <p:tav tm="0">
                                          <p:val>
                                            <p:fltVal val="0"/>
                                          </p:val>
                                        </p:tav>
                                        <p:tav tm="100000">
                                          <p:val>
                                            <p:strVal val="#ppt_w"/>
                                          </p:val>
                                        </p:tav>
                                      </p:tavLst>
                                    </p:anim>
                                    <p:anim calcmode="lin" valueType="num">
                                      <p:cBhvr>
                                        <p:cTn id="18" dur="500" fill="hold"/>
                                        <p:tgtEl>
                                          <p:spTgt spid="4">
                                            <p:graphicEl>
                                              <a:dgm id="{E67CE6B4-9877-44B4-8AD7-140D86340714}"/>
                                            </p:graphicEl>
                                          </p:spTgt>
                                        </p:tgtEl>
                                        <p:attrNameLst>
                                          <p:attrName>ppt_h</p:attrName>
                                        </p:attrNameLst>
                                      </p:cBhvr>
                                      <p:tavLst>
                                        <p:tav tm="0">
                                          <p:val>
                                            <p:fltVal val="0"/>
                                          </p:val>
                                        </p:tav>
                                        <p:tav tm="100000">
                                          <p:val>
                                            <p:strVal val="#ppt_h"/>
                                          </p:val>
                                        </p:tav>
                                      </p:tavLst>
                                    </p:anim>
                                    <p:animEffect transition="in" filter="fade">
                                      <p:cBhvr>
                                        <p:cTn id="19" dur="500"/>
                                        <p:tgtEl>
                                          <p:spTgt spid="4">
                                            <p:graphicEl>
                                              <a:dgm id="{E67CE6B4-9877-44B4-8AD7-140D86340714}"/>
                                            </p:graphicEl>
                                          </p:spTgt>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4">
                                            <p:graphicEl>
                                              <a:dgm id="{BDAE05C8-8905-4123-9534-2A4D66A4AA36}"/>
                                            </p:graphicEl>
                                          </p:spTgt>
                                        </p:tgtEl>
                                        <p:attrNameLst>
                                          <p:attrName>style.visibility</p:attrName>
                                        </p:attrNameLst>
                                      </p:cBhvr>
                                      <p:to>
                                        <p:strVal val="visible"/>
                                      </p:to>
                                    </p:set>
                                    <p:anim calcmode="lin" valueType="num">
                                      <p:cBhvr>
                                        <p:cTn id="23" dur="500" fill="hold"/>
                                        <p:tgtEl>
                                          <p:spTgt spid="4">
                                            <p:graphicEl>
                                              <a:dgm id="{BDAE05C8-8905-4123-9534-2A4D66A4AA36}"/>
                                            </p:graphicEl>
                                          </p:spTgt>
                                        </p:tgtEl>
                                        <p:attrNameLst>
                                          <p:attrName>ppt_w</p:attrName>
                                        </p:attrNameLst>
                                      </p:cBhvr>
                                      <p:tavLst>
                                        <p:tav tm="0">
                                          <p:val>
                                            <p:fltVal val="0"/>
                                          </p:val>
                                        </p:tav>
                                        <p:tav tm="100000">
                                          <p:val>
                                            <p:strVal val="#ppt_w"/>
                                          </p:val>
                                        </p:tav>
                                      </p:tavLst>
                                    </p:anim>
                                    <p:anim calcmode="lin" valueType="num">
                                      <p:cBhvr>
                                        <p:cTn id="24" dur="500" fill="hold"/>
                                        <p:tgtEl>
                                          <p:spTgt spid="4">
                                            <p:graphicEl>
                                              <a:dgm id="{BDAE05C8-8905-4123-9534-2A4D66A4AA36}"/>
                                            </p:graphicEl>
                                          </p:spTgt>
                                        </p:tgtEl>
                                        <p:attrNameLst>
                                          <p:attrName>ppt_h</p:attrName>
                                        </p:attrNameLst>
                                      </p:cBhvr>
                                      <p:tavLst>
                                        <p:tav tm="0">
                                          <p:val>
                                            <p:fltVal val="0"/>
                                          </p:val>
                                        </p:tav>
                                        <p:tav tm="100000">
                                          <p:val>
                                            <p:strVal val="#ppt_h"/>
                                          </p:val>
                                        </p:tav>
                                      </p:tavLst>
                                    </p:anim>
                                    <p:animEffect transition="in" filter="fade">
                                      <p:cBhvr>
                                        <p:cTn id="25" dur="500"/>
                                        <p:tgtEl>
                                          <p:spTgt spid="4">
                                            <p:graphicEl>
                                              <a:dgm id="{BDAE05C8-8905-4123-9534-2A4D66A4AA36}"/>
                                            </p:graphicEl>
                                          </p:spTgt>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4">
                                            <p:graphicEl>
                                              <a:dgm id="{AE07D41E-2F0A-47DB-8898-640282ADC7BE}"/>
                                            </p:graphicEl>
                                          </p:spTgt>
                                        </p:tgtEl>
                                        <p:attrNameLst>
                                          <p:attrName>style.visibility</p:attrName>
                                        </p:attrNameLst>
                                      </p:cBhvr>
                                      <p:to>
                                        <p:strVal val="visible"/>
                                      </p:to>
                                    </p:set>
                                    <p:anim calcmode="lin" valueType="num">
                                      <p:cBhvr>
                                        <p:cTn id="29" dur="500" fill="hold"/>
                                        <p:tgtEl>
                                          <p:spTgt spid="4">
                                            <p:graphicEl>
                                              <a:dgm id="{AE07D41E-2F0A-47DB-8898-640282ADC7BE}"/>
                                            </p:graphicEl>
                                          </p:spTgt>
                                        </p:tgtEl>
                                        <p:attrNameLst>
                                          <p:attrName>ppt_w</p:attrName>
                                        </p:attrNameLst>
                                      </p:cBhvr>
                                      <p:tavLst>
                                        <p:tav tm="0">
                                          <p:val>
                                            <p:fltVal val="0"/>
                                          </p:val>
                                        </p:tav>
                                        <p:tav tm="100000">
                                          <p:val>
                                            <p:strVal val="#ppt_w"/>
                                          </p:val>
                                        </p:tav>
                                      </p:tavLst>
                                    </p:anim>
                                    <p:anim calcmode="lin" valueType="num">
                                      <p:cBhvr>
                                        <p:cTn id="30" dur="500" fill="hold"/>
                                        <p:tgtEl>
                                          <p:spTgt spid="4">
                                            <p:graphicEl>
                                              <a:dgm id="{AE07D41E-2F0A-47DB-8898-640282ADC7BE}"/>
                                            </p:graphicEl>
                                          </p:spTgt>
                                        </p:tgtEl>
                                        <p:attrNameLst>
                                          <p:attrName>ppt_h</p:attrName>
                                        </p:attrNameLst>
                                      </p:cBhvr>
                                      <p:tavLst>
                                        <p:tav tm="0">
                                          <p:val>
                                            <p:fltVal val="0"/>
                                          </p:val>
                                        </p:tav>
                                        <p:tav tm="100000">
                                          <p:val>
                                            <p:strVal val="#ppt_h"/>
                                          </p:val>
                                        </p:tav>
                                      </p:tavLst>
                                    </p:anim>
                                    <p:animEffect transition="in" filter="fade">
                                      <p:cBhvr>
                                        <p:cTn id="31" dur="500"/>
                                        <p:tgtEl>
                                          <p:spTgt spid="4">
                                            <p:graphicEl>
                                              <a:dgm id="{AE07D41E-2F0A-47DB-8898-640282ADC7BE}"/>
                                            </p:graphicEl>
                                          </p:spTgt>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4">
                                            <p:graphicEl>
                                              <a:dgm id="{A554D4D2-B288-4E1B-9F8F-C7B9CBF50776}"/>
                                            </p:graphicEl>
                                          </p:spTgt>
                                        </p:tgtEl>
                                        <p:attrNameLst>
                                          <p:attrName>style.visibility</p:attrName>
                                        </p:attrNameLst>
                                      </p:cBhvr>
                                      <p:to>
                                        <p:strVal val="visible"/>
                                      </p:to>
                                    </p:set>
                                    <p:anim calcmode="lin" valueType="num">
                                      <p:cBhvr>
                                        <p:cTn id="35" dur="500" fill="hold"/>
                                        <p:tgtEl>
                                          <p:spTgt spid="4">
                                            <p:graphicEl>
                                              <a:dgm id="{A554D4D2-B288-4E1B-9F8F-C7B9CBF50776}"/>
                                            </p:graphicEl>
                                          </p:spTgt>
                                        </p:tgtEl>
                                        <p:attrNameLst>
                                          <p:attrName>ppt_w</p:attrName>
                                        </p:attrNameLst>
                                      </p:cBhvr>
                                      <p:tavLst>
                                        <p:tav tm="0">
                                          <p:val>
                                            <p:fltVal val="0"/>
                                          </p:val>
                                        </p:tav>
                                        <p:tav tm="100000">
                                          <p:val>
                                            <p:strVal val="#ppt_w"/>
                                          </p:val>
                                        </p:tav>
                                      </p:tavLst>
                                    </p:anim>
                                    <p:anim calcmode="lin" valueType="num">
                                      <p:cBhvr>
                                        <p:cTn id="36" dur="500" fill="hold"/>
                                        <p:tgtEl>
                                          <p:spTgt spid="4">
                                            <p:graphicEl>
                                              <a:dgm id="{A554D4D2-B288-4E1B-9F8F-C7B9CBF50776}"/>
                                            </p:graphicEl>
                                          </p:spTgt>
                                        </p:tgtEl>
                                        <p:attrNameLst>
                                          <p:attrName>ppt_h</p:attrName>
                                        </p:attrNameLst>
                                      </p:cBhvr>
                                      <p:tavLst>
                                        <p:tav tm="0">
                                          <p:val>
                                            <p:fltVal val="0"/>
                                          </p:val>
                                        </p:tav>
                                        <p:tav tm="100000">
                                          <p:val>
                                            <p:strVal val="#ppt_h"/>
                                          </p:val>
                                        </p:tav>
                                      </p:tavLst>
                                    </p:anim>
                                    <p:animEffect transition="in" filter="fade">
                                      <p:cBhvr>
                                        <p:cTn id="37" dur="500"/>
                                        <p:tgtEl>
                                          <p:spTgt spid="4">
                                            <p:graphicEl>
                                              <a:dgm id="{A554D4D2-B288-4E1B-9F8F-C7B9CBF50776}"/>
                                            </p:graphicEl>
                                          </p:spTgt>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4">
                                            <p:graphicEl>
                                              <a:dgm id="{837B1BB6-6741-488B-8F83-87166E5F53C2}"/>
                                            </p:graphicEl>
                                          </p:spTgt>
                                        </p:tgtEl>
                                        <p:attrNameLst>
                                          <p:attrName>style.visibility</p:attrName>
                                        </p:attrNameLst>
                                      </p:cBhvr>
                                      <p:to>
                                        <p:strVal val="visible"/>
                                      </p:to>
                                    </p:set>
                                    <p:anim calcmode="lin" valueType="num">
                                      <p:cBhvr>
                                        <p:cTn id="41" dur="500" fill="hold"/>
                                        <p:tgtEl>
                                          <p:spTgt spid="4">
                                            <p:graphicEl>
                                              <a:dgm id="{837B1BB6-6741-488B-8F83-87166E5F53C2}"/>
                                            </p:graphicEl>
                                          </p:spTgt>
                                        </p:tgtEl>
                                        <p:attrNameLst>
                                          <p:attrName>ppt_w</p:attrName>
                                        </p:attrNameLst>
                                      </p:cBhvr>
                                      <p:tavLst>
                                        <p:tav tm="0">
                                          <p:val>
                                            <p:fltVal val="0"/>
                                          </p:val>
                                        </p:tav>
                                        <p:tav tm="100000">
                                          <p:val>
                                            <p:strVal val="#ppt_w"/>
                                          </p:val>
                                        </p:tav>
                                      </p:tavLst>
                                    </p:anim>
                                    <p:anim calcmode="lin" valueType="num">
                                      <p:cBhvr>
                                        <p:cTn id="42" dur="500" fill="hold"/>
                                        <p:tgtEl>
                                          <p:spTgt spid="4">
                                            <p:graphicEl>
                                              <a:dgm id="{837B1BB6-6741-488B-8F83-87166E5F53C2}"/>
                                            </p:graphicEl>
                                          </p:spTgt>
                                        </p:tgtEl>
                                        <p:attrNameLst>
                                          <p:attrName>ppt_h</p:attrName>
                                        </p:attrNameLst>
                                      </p:cBhvr>
                                      <p:tavLst>
                                        <p:tav tm="0">
                                          <p:val>
                                            <p:fltVal val="0"/>
                                          </p:val>
                                        </p:tav>
                                        <p:tav tm="100000">
                                          <p:val>
                                            <p:strVal val="#ppt_h"/>
                                          </p:val>
                                        </p:tav>
                                      </p:tavLst>
                                    </p:anim>
                                    <p:animEffect transition="in" filter="fade">
                                      <p:cBhvr>
                                        <p:cTn id="43" dur="500"/>
                                        <p:tgtEl>
                                          <p:spTgt spid="4">
                                            <p:graphicEl>
                                              <a:dgm id="{837B1BB6-6741-488B-8F83-87166E5F53C2}"/>
                                            </p:graphicEl>
                                          </p:spTgt>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4">
                                            <p:graphicEl>
                                              <a:dgm id="{53DC224A-79ED-47A2-BEB8-B29E899FCCE2}"/>
                                            </p:graphicEl>
                                          </p:spTgt>
                                        </p:tgtEl>
                                        <p:attrNameLst>
                                          <p:attrName>style.visibility</p:attrName>
                                        </p:attrNameLst>
                                      </p:cBhvr>
                                      <p:to>
                                        <p:strVal val="visible"/>
                                      </p:to>
                                    </p:set>
                                    <p:anim calcmode="lin" valueType="num">
                                      <p:cBhvr>
                                        <p:cTn id="47" dur="500" fill="hold"/>
                                        <p:tgtEl>
                                          <p:spTgt spid="4">
                                            <p:graphicEl>
                                              <a:dgm id="{53DC224A-79ED-47A2-BEB8-B29E899FCCE2}"/>
                                            </p:graphicEl>
                                          </p:spTgt>
                                        </p:tgtEl>
                                        <p:attrNameLst>
                                          <p:attrName>ppt_w</p:attrName>
                                        </p:attrNameLst>
                                      </p:cBhvr>
                                      <p:tavLst>
                                        <p:tav tm="0">
                                          <p:val>
                                            <p:fltVal val="0"/>
                                          </p:val>
                                        </p:tav>
                                        <p:tav tm="100000">
                                          <p:val>
                                            <p:strVal val="#ppt_w"/>
                                          </p:val>
                                        </p:tav>
                                      </p:tavLst>
                                    </p:anim>
                                    <p:anim calcmode="lin" valueType="num">
                                      <p:cBhvr>
                                        <p:cTn id="48" dur="500" fill="hold"/>
                                        <p:tgtEl>
                                          <p:spTgt spid="4">
                                            <p:graphicEl>
                                              <a:dgm id="{53DC224A-79ED-47A2-BEB8-B29E899FCCE2}"/>
                                            </p:graphicEl>
                                          </p:spTgt>
                                        </p:tgtEl>
                                        <p:attrNameLst>
                                          <p:attrName>ppt_h</p:attrName>
                                        </p:attrNameLst>
                                      </p:cBhvr>
                                      <p:tavLst>
                                        <p:tav tm="0">
                                          <p:val>
                                            <p:fltVal val="0"/>
                                          </p:val>
                                        </p:tav>
                                        <p:tav tm="100000">
                                          <p:val>
                                            <p:strVal val="#ppt_h"/>
                                          </p:val>
                                        </p:tav>
                                      </p:tavLst>
                                    </p:anim>
                                    <p:animEffect transition="in" filter="fade">
                                      <p:cBhvr>
                                        <p:cTn id="49" dur="500"/>
                                        <p:tgtEl>
                                          <p:spTgt spid="4">
                                            <p:graphicEl>
                                              <a:dgm id="{53DC224A-79ED-47A2-BEB8-B29E899FCCE2}"/>
                                            </p:graphicEl>
                                          </p:spTgt>
                                        </p:tgtEl>
                                      </p:cBhvr>
                                    </p:animEffect>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4">
                                            <p:graphicEl>
                                              <a:dgm id="{FF0A582C-5D78-40BC-914B-2DBD53CFB8E8}"/>
                                            </p:graphicEl>
                                          </p:spTgt>
                                        </p:tgtEl>
                                        <p:attrNameLst>
                                          <p:attrName>style.visibility</p:attrName>
                                        </p:attrNameLst>
                                      </p:cBhvr>
                                      <p:to>
                                        <p:strVal val="visible"/>
                                      </p:to>
                                    </p:set>
                                    <p:anim calcmode="lin" valueType="num">
                                      <p:cBhvr>
                                        <p:cTn id="53" dur="500" fill="hold"/>
                                        <p:tgtEl>
                                          <p:spTgt spid="4">
                                            <p:graphicEl>
                                              <a:dgm id="{FF0A582C-5D78-40BC-914B-2DBD53CFB8E8}"/>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FF0A582C-5D78-40BC-914B-2DBD53CFB8E8}"/>
                                            </p:graphicEl>
                                          </p:spTgt>
                                        </p:tgtEl>
                                        <p:attrNameLst>
                                          <p:attrName>ppt_h</p:attrName>
                                        </p:attrNameLst>
                                      </p:cBhvr>
                                      <p:tavLst>
                                        <p:tav tm="0">
                                          <p:val>
                                            <p:fltVal val="0"/>
                                          </p:val>
                                        </p:tav>
                                        <p:tav tm="100000">
                                          <p:val>
                                            <p:strVal val="#ppt_h"/>
                                          </p:val>
                                        </p:tav>
                                      </p:tavLst>
                                    </p:anim>
                                    <p:animEffect transition="in" filter="fade">
                                      <p:cBhvr>
                                        <p:cTn id="55" dur="500"/>
                                        <p:tgtEl>
                                          <p:spTgt spid="4">
                                            <p:graphicEl>
                                              <a:dgm id="{FF0A582C-5D78-40BC-914B-2DBD53CFB8E8}"/>
                                            </p:graphicEl>
                                          </p:spTgt>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
                                            <p:graphicEl>
                                              <a:dgm id="{F7D5BB3E-91D6-4CCD-8FC9-F15726C40F26}"/>
                                            </p:graphicEl>
                                          </p:spTgt>
                                        </p:tgtEl>
                                        <p:attrNameLst>
                                          <p:attrName>style.visibility</p:attrName>
                                        </p:attrNameLst>
                                      </p:cBhvr>
                                      <p:to>
                                        <p:strVal val="visible"/>
                                      </p:to>
                                    </p:set>
                                    <p:anim calcmode="lin" valueType="num">
                                      <p:cBhvr>
                                        <p:cTn id="59" dur="500" fill="hold"/>
                                        <p:tgtEl>
                                          <p:spTgt spid="4">
                                            <p:graphicEl>
                                              <a:dgm id="{F7D5BB3E-91D6-4CCD-8FC9-F15726C40F26}"/>
                                            </p:graphicEl>
                                          </p:spTgt>
                                        </p:tgtEl>
                                        <p:attrNameLst>
                                          <p:attrName>ppt_w</p:attrName>
                                        </p:attrNameLst>
                                      </p:cBhvr>
                                      <p:tavLst>
                                        <p:tav tm="0">
                                          <p:val>
                                            <p:fltVal val="0"/>
                                          </p:val>
                                        </p:tav>
                                        <p:tav tm="100000">
                                          <p:val>
                                            <p:strVal val="#ppt_w"/>
                                          </p:val>
                                        </p:tav>
                                      </p:tavLst>
                                    </p:anim>
                                    <p:anim calcmode="lin" valueType="num">
                                      <p:cBhvr>
                                        <p:cTn id="60" dur="500" fill="hold"/>
                                        <p:tgtEl>
                                          <p:spTgt spid="4">
                                            <p:graphicEl>
                                              <a:dgm id="{F7D5BB3E-91D6-4CCD-8FC9-F15726C40F26}"/>
                                            </p:graphicEl>
                                          </p:spTgt>
                                        </p:tgtEl>
                                        <p:attrNameLst>
                                          <p:attrName>ppt_h</p:attrName>
                                        </p:attrNameLst>
                                      </p:cBhvr>
                                      <p:tavLst>
                                        <p:tav tm="0">
                                          <p:val>
                                            <p:fltVal val="0"/>
                                          </p:val>
                                        </p:tav>
                                        <p:tav tm="100000">
                                          <p:val>
                                            <p:strVal val="#ppt_h"/>
                                          </p:val>
                                        </p:tav>
                                      </p:tavLst>
                                    </p:anim>
                                    <p:animEffect transition="in" filter="fade">
                                      <p:cBhvr>
                                        <p:cTn id="61" dur="500"/>
                                        <p:tgtEl>
                                          <p:spTgt spid="4">
                                            <p:graphicEl>
                                              <a:dgm id="{F7D5BB3E-91D6-4CCD-8FC9-F15726C40F26}"/>
                                            </p:graphicEl>
                                          </p:spTgt>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
                                            <p:graphicEl>
                                              <a:dgm id="{5BF32DCF-9C7A-429D-839E-3F34BBDC30A0}"/>
                                            </p:graphicEl>
                                          </p:spTgt>
                                        </p:tgtEl>
                                        <p:attrNameLst>
                                          <p:attrName>style.visibility</p:attrName>
                                        </p:attrNameLst>
                                      </p:cBhvr>
                                      <p:to>
                                        <p:strVal val="visible"/>
                                      </p:to>
                                    </p:set>
                                    <p:anim calcmode="lin" valueType="num">
                                      <p:cBhvr>
                                        <p:cTn id="65" dur="500" fill="hold"/>
                                        <p:tgtEl>
                                          <p:spTgt spid="4">
                                            <p:graphicEl>
                                              <a:dgm id="{5BF32DCF-9C7A-429D-839E-3F34BBDC30A0}"/>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BF32DCF-9C7A-429D-839E-3F34BBDC30A0}"/>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BF32DCF-9C7A-429D-839E-3F34BBDC30A0}"/>
                                            </p:graphicEl>
                                          </p:spTgt>
                                        </p:tgtEl>
                                      </p:cBhvr>
                                    </p:animEffect>
                                  </p:childTnLst>
                                </p:cTn>
                              </p:par>
                            </p:childTnLst>
                          </p:cTn>
                        </p:par>
                        <p:par>
                          <p:cTn id="68" fill="hold">
                            <p:stCondLst>
                              <p:cond delay="5000"/>
                            </p:stCondLst>
                            <p:childTnLst>
                              <p:par>
                                <p:cTn id="69" presetID="53" presetClass="entr" presetSubtype="16" fill="hold" grpId="0" nodeType="afterEffect">
                                  <p:stCondLst>
                                    <p:cond delay="0"/>
                                  </p:stCondLst>
                                  <p:childTnLst>
                                    <p:set>
                                      <p:cBhvr>
                                        <p:cTn id="70" dur="1" fill="hold">
                                          <p:stCondLst>
                                            <p:cond delay="0"/>
                                          </p:stCondLst>
                                        </p:cTn>
                                        <p:tgtEl>
                                          <p:spTgt spid="4">
                                            <p:graphicEl>
                                              <a:dgm id="{9A52403F-5B8D-41CC-B88F-2811488ECEF4}"/>
                                            </p:graphicEl>
                                          </p:spTgt>
                                        </p:tgtEl>
                                        <p:attrNameLst>
                                          <p:attrName>style.visibility</p:attrName>
                                        </p:attrNameLst>
                                      </p:cBhvr>
                                      <p:to>
                                        <p:strVal val="visible"/>
                                      </p:to>
                                    </p:set>
                                    <p:anim calcmode="lin" valueType="num">
                                      <p:cBhvr>
                                        <p:cTn id="71" dur="500" fill="hold"/>
                                        <p:tgtEl>
                                          <p:spTgt spid="4">
                                            <p:graphicEl>
                                              <a:dgm id="{9A52403F-5B8D-41CC-B88F-2811488ECEF4}"/>
                                            </p:graphicEl>
                                          </p:spTgt>
                                        </p:tgtEl>
                                        <p:attrNameLst>
                                          <p:attrName>ppt_w</p:attrName>
                                        </p:attrNameLst>
                                      </p:cBhvr>
                                      <p:tavLst>
                                        <p:tav tm="0">
                                          <p:val>
                                            <p:fltVal val="0"/>
                                          </p:val>
                                        </p:tav>
                                        <p:tav tm="100000">
                                          <p:val>
                                            <p:strVal val="#ppt_w"/>
                                          </p:val>
                                        </p:tav>
                                      </p:tavLst>
                                    </p:anim>
                                    <p:anim calcmode="lin" valueType="num">
                                      <p:cBhvr>
                                        <p:cTn id="72" dur="500" fill="hold"/>
                                        <p:tgtEl>
                                          <p:spTgt spid="4">
                                            <p:graphicEl>
                                              <a:dgm id="{9A52403F-5B8D-41CC-B88F-2811488ECEF4}"/>
                                            </p:graphicEl>
                                          </p:spTgt>
                                        </p:tgtEl>
                                        <p:attrNameLst>
                                          <p:attrName>ppt_h</p:attrName>
                                        </p:attrNameLst>
                                      </p:cBhvr>
                                      <p:tavLst>
                                        <p:tav tm="0">
                                          <p:val>
                                            <p:fltVal val="0"/>
                                          </p:val>
                                        </p:tav>
                                        <p:tav tm="100000">
                                          <p:val>
                                            <p:strVal val="#ppt_h"/>
                                          </p:val>
                                        </p:tav>
                                      </p:tavLst>
                                    </p:anim>
                                    <p:animEffect transition="in" filter="fade">
                                      <p:cBhvr>
                                        <p:cTn id="73" dur="500"/>
                                        <p:tgtEl>
                                          <p:spTgt spid="4">
                                            <p:graphicEl>
                                              <a:dgm id="{9A52403F-5B8D-41CC-B88F-2811488ECEF4}"/>
                                            </p:graphicEl>
                                          </p:spTgt>
                                        </p:tgtEl>
                                      </p:cBhvr>
                                    </p:animEffect>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4">
                                            <p:graphicEl>
                                              <a:dgm id="{3F8B59DB-29B6-4C89-A492-8A8C19498410}"/>
                                            </p:graphicEl>
                                          </p:spTgt>
                                        </p:tgtEl>
                                        <p:attrNameLst>
                                          <p:attrName>style.visibility</p:attrName>
                                        </p:attrNameLst>
                                      </p:cBhvr>
                                      <p:to>
                                        <p:strVal val="visible"/>
                                      </p:to>
                                    </p:set>
                                    <p:anim calcmode="lin" valueType="num">
                                      <p:cBhvr>
                                        <p:cTn id="77" dur="500" fill="hold"/>
                                        <p:tgtEl>
                                          <p:spTgt spid="4">
                                            <p:graphicEl>
                                              <a:dgm id="{3F8B59DB-29B6-4C89-A492-8A8C19498410}"/>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3F8B59DB-29B6-4C89-A492-8A8C19498410}"/>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3F8B59DB-29B6-4C89-A492-8A8C19498410}"/>
                                            </p:graphicEl>
                                          </p:spTgt>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4">
                                            <p:graphicEl>
                                              <a:dgm id="{317527E8-AC9B-4FD9-9DBD-607940667A40}"/>
                                            </p:graphicEl>
                                          </p:spTgt>
                                        </p:tgtEl>
                                        <p:attrNameLst>
                                          <p:attrName>style.visibility</p:attrName>
                                        </p:attrNameLst>
                                      </p:cBhvr>
                                      <p:to>
                                        <p:strVal val="visible"/>
                                      </p:to>
                                    </p:set>
                                    <p:anim calcmode="lin" valueType="num">
                                      <p:cBhvr>
                                        <p:cTn id="83" dur="500" fill="hold"/>
                                        <p:tgtEl>
                                          <p:spTgt spid="4">
                                            <p:graphicEl>
                                              <a:dgm id="{317527E8-AC9B-4FD9-9DBD-607940667A40}"/>
                                            </p:graphicEl>
                                          </p:spTgt>
                                        </p:tgtEl>
                                        <p:attrNameLst>
                                          <p:attrName>ppt_w</p:attrName>
                                        </p:attrNameLst>
                                      </p:cBhvr>
                                      <p:tavLst>
                                        <p:tav tm="0">
                                          <p:val>
                                            <p:fltVal val="0"/>
                                          </p:val>
                                        </p:tav>
                                        <p:tav tm="100000">
                                          <p:val>
                                            <p:strVal val="#ppt_w"/>
                                          </p:val>
                                        </p:tav>
                                      </p:tavLst>
                                    </p:anim>
                                    <p:anim calcmode="lin" valueType="num">
                                      <p:cBhvr>
                                        <p:cTn id="84" dur="500" fill="hold"/>
                                        <p:tgtEl>
                                          <p:spTgt spid="4">
                                            <p:graphicEl>
                                              <a:dgm id="{317527E8-AC9B-4FD9-9DBD-607940667A40}"/>
                                            </p:graphicEl>
                                          </p:spTgt>
                                        </p:tgtEl>
                                        <p:attrNameLst>
                                          <p:attrName>ppt_h</p:attrName>
                                        </p:attrNameLst>
                                      </p:cBhvr>
                                      <p:tavLst>
                                        <p:tav tm="0">
                                          <p:val>
                                            <p:fltVal val="0"/>
                                          </p:val>
                                        </p:tav>
                                        <p:tav tm="100000">
                                          <p:val>
                                            <p:strVal val="#ppt_h"/>
                                          </p:val>
                                        </p:tav>
                                      </p:tavLst>
                                    </p:anim>
                                    <p:animEffect transition="in" filter="fade">
                                      <p:cBhvr>
                                        <p:cTn id="85" dur="500"/>
                                        <p:tgtEl>
                                          <p:spTgt spid="4">
                                            <p:graphicEl>
                                              <a:dgm id="{317527E8-AC9B-4FD9-9DBD-607940667A40}"/>
                                            </p:graphicEl>
                                          </p:spTgt>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4">
                                            <p:graphicEl>
                                              <a:dgm id="{EDE36F49-C216-4252-A454-40FDC908B6C6}"/>
                                            </p:graphicEl>
                                          </p:spTgt>
                                        </p:tgtEl>
                                        <p:attrNameLst>
                                          <p:attrName>style.visibility</p:attrName>
                                        </p:attrNameLst>
                                      </p:cBhvr>
                                      <p:to>
                                        <p:strVal val="visible"/>
                                      </p:to>
                                    </p:set>
                                    <p:anim calcmode="lin" valueType="num">
                                      <p:cBhvr>
                                        <p:cTn id="89" dur="500" fill="hold"/>
                                        <p:tgtEl>
                                          <p:spTgt spid="4">
                                            <p:graphicEl>
                                              <a:dgm id="{EDE36F49-C216-4252-A454-40FDC908B6C6}"/>
                                            </p:graphicEl>
                                          </p:spTgt>
                                        </p:tgtEl>
                                        <p:attrNameLst>
                                          <p:attrName>ppt_w</p:attrName>
                                        </p:attrNameLst>
                                      </p:cBhvr>
                                      <p:tavLst>
                                        <p:tav tm="0">
                                          <p:val>
                                            <p:fltVal val="0"/>
                                          </p:val>
                                        </p:tav>
                                        <p:tav tm="100000">
                                          <p:val>
                                            <p:strVal val="#ppt_w"/>
                                          </p:val>
                                        </p:tav>
                                      </p:tavLst>
                                    </p:anim>
                                    <p:anim calcmode="lin" valueType="num">
                                      <p:cBhvr>
                                        <p:cTn id="90" dur="500" fill="hold"/>
                                        <p:tgtEl>
                                          <p:spTgt spid="4">
                                            <p:graphicEl>
                                              <a:dgm id="{EDE36F49-C216-4252-A454-40FDC908B6C6}"/>
                                            </p:graphicEl>
                                          </p:spTgt>
                                        </p:tgtEl>
                                        <p:attrNameLst>
                                          <p:attrName>ppt_h</p:attrName>
                                        </p:attrNameLst>
                                      </p:cBhvr>
                                      <p:tavLst>
                                        <p:tav tm="0">
                                          <p:val>
                                            <p:fltVal val="0"/>
                                          </p:val>
                                        </p:tav>
                                        <p:tav tm="100000">
                                          <p:val>
                                            <p:strVal val="#ppt_h"/>
                                          </p:val>
                                        </p:tav>
                                      </p:tavLst>
                                    </p:anim>
                                    <p:animEffect transition="in" filter="fade">
                                      <p:cBhvr>
                                        <p:cTn id="91" dur="500"/>
                                        <p:tgtEl>
                                          <p:spTgt spid="4">
                                            <p:graphicEl>
                                              <a:dgm id="{EDE36F49-C216-4252-A454-40FDC908B6C6}"/>
                                            </p:graphicEl>
                                          </p:spTgt>
                                        </p:tgtEl>
                                      </p:cBhvr>
                                    </p:animEffect>
                                  </p:childTnLst>
                                </p:cTn>
                              </p:par>
                            </p:childTnLst>
                          </p:cTn>
                        </p:par>
                        <p:par>
                          <p:cTn id="92" fill="hold">
                            <p:stCondLst>
                              <p:cond delay="7000"/>
                            </p:stCondLst>
                            <p:childTnLst>
                              <p:par>
                                <p:cTn id="93" presetID="53" presetClass="entr" presetSubtype="16" fill="hold" grpId="0" nodeType="afterEffect">
                                  <p:stCondLst>
                                    <p:cond delay="0"/>
                                  </p:stCondLst>
                                  <p:childTnLst>
                                    <p:set>
                                      <p:cBhvr>
                                        <p:cTn id="94" dur="1" fill="hold">
                                          <p:stCondLst>
                                            <p:cond delay="0"/>
                                          </p:stCondLst>
                                        </p:cTn>
                                        <p:tgtEl>
                                          <p:spTgt spid="4">
                                            <p:graphicEl>
                                              <a:dgm id="{A4537760-9158-4297-BDA8-21D7119CAF27}"/>
                                            </p:graphicEl>
                                          </p:spTgt>
                                        </p:tgtEl>
                                        <p:attrNameLst>
                                          <p:attrName>style.visibility</p:attrName>
                                        </p:attrNameLst>
                                      </p:cBhvr>
                                      <p:to>
                                        <p:strVal val="visible"/>
                                      </p:to>
                                    </p:set>
                                    <p:anim calcmode="lin" valueType="num">
                                      <p:cBhvr>
                                        <p:cTn id="95" dur="500" fill="hold"/>
                                        <p:tgtEl>
                                          <p:spTgt spid="4">
                                            <p:graphicEl>
                                              <a:dgm id="{A4537760-9158-4297-BDA8-21D7119CAF27}"/>
                                            </p:graphicEl>
                                          </p:spTgt>
                                        </p:tgtEl>
                                        <p:attrNameLst>
                                          <p:attrName>ppt_w</p:attrName>
                                        </p:attrNameLst>
                                      </p:cBhvr>
                                      <p:tavLst>
                                        <p:tav tm="0">
                                          <p:val>
                                            <p:fltVal val="0"/>
                                          </p:val>
                                        </p:tav>
                                        <p:tav tm="100000">
                                          <p:val>
                                            <p:strVal val="#ppt_w"/>
                                          </p:val>
                                        </p:tav>
                                      </p:tavLst>
                                    </p:anim>
                                    <p:anim calcmode="lin" valueType="num">
                                      <p:cBhvr>
                                        <p:cTn id="96" dur="500" fill="hold"/>
                                        <p:tgtEl>
                                          <p:spTgt spid="4">
                                            <p:graphicEl>
                                              <a:dgm id="{A4537760-9158-4297-BDA8-21D7119CAF27}"/>
                                            </p:graphicEl>
                                          </p:spTgt>
                                        </p:tgtEl>
                                        <p:attrNameLst>
                                          <p:attrName>ppt_h</p:attrName>
                                        </p:attrNameLst>
                                      </p:cBhvr>
                                      <p:tavLst>
                                        <p:tav tm="0">
                                          <p:val>
                                            <p:fltVal val="0"/>
                                          </p:val>
                                        </p:tav>
                                        <p:tav tm="100000">
                                          <p:val>
                                            <p:strVal val="#ppt_h"/>
                                          </p:val>
                                        </p:tav>
                                      </p:tavLst>
                                    </p:anim>
                                    <p:animEffect transition="in" filter="fade">
                                      <p:cBhvr>
                                        <p:cTn id="97" dur="500"/>
                                        <p:tgtEl>
                                          <p:spTgt spid="4">
                                            <p:graphicEl>
                                              <a:dgm id="{A4537760-9158-4297-BDA8-21D7119CAF27}"/>
                                            </p:graphicEl>
                                          </p:spTgt>
                                        </p:tgtEl>
                                      </p:cBhvr>
                                    </p:animEffect>
                                  </p:childTnLst>
                                </p:cTn>
                              </p:par>
                            </p:childTnLst>
                          </p:cTn>
                        </p:par>
                        <p:par>
                          <p:cTn id="98" fill="hold">
                            <p:stCondLst>
                              <p:cond delay="7500"/>
                            </p:stCondLst>
                            <p:childTnLst>
                              <p:par>
                                <p:cTn id="99" presetID="53" presetClass="entr" presetSubtype="16" fill="hold" grpId="0" nodeType="afterEffect">
                                  <p:stCondLst>
                                    <p:cond delay="0"/>
                                  </p:stCondLst>
                                  <p:childTnLst>
                                    <p:set>
                                      <p:cBhvr>
                                        <p:cTn id="100" dur="1" fill="hold">
                                          <p:stCondLst>
                                            <p:cond delay="0"/>
                                          </p:stCondLst>
                                        </p:cTn>
                                        <p:tgtEl>
                                          <p:spTgt spid="6"/>
                                        </p:tgtEl>
                                        <p:attrNameLst>
                                          <p:attrName>style.visibility</p:attrName>
                                        </p:attrNameLst>
                                      </p:cBhvr>
                                      <p:to>
                                        <p:strVal val="visible"/>
                                      </p:to>
                                    </p:set>
                                    <p:anim calcmode="lin" valueType="num">
                                      <p:cBhvr>
                                        <p:cTn id="101" dur="500" fill="hold"/>
                                        <p:tgtEl>
                                          <p:spTgt spid="6"/>
                                        </p:tgtEl>
                                        <p:attrNameLst>
                                          <p:attrName>ppt_w</p:attrName>
                                        </p:attrNameLst>
                                      </p:cBhvr>
                                      <p:tavLst>
                                        <p:tav tm="0">
                                          <p:val>
                                            <p:fltVal val="0"/>
                                          </p:val>
                                        </p:tav>
                                        <p:tav tm="100000">
                                          <p:val>
                                            <p:strVal val="#ppt_w"/>
                                          </p:val>
                                        </p:tav>
                                      </p:tavLst>
                                    </p:anim>
                                    <p:anim calcmode="lin" valueType="num">
                                      <p:cBhvr>
                                        <p:cTn id="102" dur="500" fill="hold"/>
                                        <p:tgtEl>
                                          <p:spTgt spid="6"/>
                                        </p:tgtEl>
                                        <p:attrNameLst>
                                          <p:attrName>ppt_h</p:attrName>
                                        </p:attrNameLst>
                                      </p:cBhvr>
                                      <p:tavLst>
                                        <p:tav tm="0">
                                          <p:val>
                                            <p:fltVal val="0"/>
                                          </p:val>
                                        </p:tav>
                                        <p:tav tm="100000">
                                          <p:val>
                                            <p:strVal val="#ppt_h"/>
                                          </p:val>
                                        </p:tav>
                                      </p:tavLst>
                                    </p:anim>
                                    <p:animEffect transition="in" filter="fade">
                                      <p:cBhvr>
                                        <p:cTn id="10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TC102455519[[fn=Winter]]</Template>
  <TotalTime>13680</TotalTime>
  <Words>1419</Words>
  <Application>Microsoft Office PowerPoint</Application>
  <PresentationFormat>Προβολή στην οθόνη (4:3)</PresentationFormat>
  <Paragraphs>130</Paragraphs>
  <Slides>14</Slides>
  <Notes>2</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14</vt:i4>
      </vt:variant>
    </vt:vector>
  </HeadingPairs>
  <TitlesOfParts>
    <vt:vector size="18" baseType="lpstr">
      <vt:lpstr>Arial</vt:lpstr>
      <vt:lpstr>Calibri</vt:lpstr>
      <vt:lpstr>Wingdings</vt:lpstr>
      <vt:lpstr>Office Theme</vt:lpstr>
      <vt:lpstr>Τιμή ή κόστος; Η βρετανική προσέγγιση των πρακτικών σύναψης δημοσίων συμβάσεων  18 Νοεμβρίου 2015 </vt:lpstr>
      <vt:lpstr>Δεν είναι δικά μου χρήματα! – Κατανόηση ή παρανόηση;</vt:lpstr>
      <vt:lpstr>Πρακτικές σύναψης δημοσίων συμβάσεων: Η βρετανική άποψη</vt:lpstr>
      <vt:lpstr>Πρακτικές σύναψης δημοσίων συμβάσεων:  νέοι ευρωπαϊκοί κανόνες</vt:lpstr>
      <vt:lpstr>Πρακτικές σύναψης δημοσίων συμβάσεων: πολιτικές υπερβολές</vt:lpstr>
      <vt:lpstr>Πρακτικές σύναψης δημοσίων συμβάσεων: απώτερο παρελθόν </vt:lpstr>
      <vt:lpstr>Πρακτικές σύναψης δημοσίων συμβάσεων: πρόσφατο παρελθόν </vt:lpstr>
      <vt:lpstr>Πρακτικές σύναψης δημοσίων συμβάσεων: πρόσφατο παρελθόν </vt:lpstr>
      <vt:lpstr>Αιτίες των υπερβάσεων και η βρετανική λύση</vt:lpstr>
      <vt:lpstr>Κόστος οδικών υποδομών στην Ευρώπη</vt:lpstr>
      <vt:lpstr>Αντοχή στον χρόνο… μια σημαντική πτυχή των δημοσίων συμβάσεων που συχνά ξεχνάμε</vt:lpstr>
      <vt:lpstr>Πρακτικές σύναψης δημοσίων συμβάσεων: συμπεράσματα</vt:lpstr>
      <vt:lpstr>Αισιοδοξία για το μέλλον;  Έσοδα ξένων εταιρειών 2013-2014 (σε εκατ. €) </vt:lpstr>
      <vt:lpstr>Σας ευχαριστώ για την προσοχή σας!   18 Νοεμβρίου 2015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Karen</dc:creator>
  <cp:lastModifiedBy>SHUTTLE</cp:lastModifiedBy>
  <cp:revision>381</cp:revision>
  <dcterms:created xsi:type="dcterms:W3CDTF">2011-05-10T11:27:20Z</dcterms:created>
  <dcterms:modified xsi:type="dcterms:W3CDTF">2015-11-23T09:55:07Z</dcterms:modified>
</cp:coreProperties>
</file>